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6" r:id="rId9"/>
    <p:sldId id="268" r:id="rId10"/>
    <p:sldId id="269" r:id="rId11"/>
    <p:sldId id="270" r:id="rId12"/>
    <p:sldId id="275" r:id="rId13"/>
    <p:sldId id="272" r:id="rId14"/>
    <p:sldId id="276" r:id="rId15"/>
    <p:sldId id="277" r:id="rId16"/>
    <p:sldId id="279" r:id="rId17"/>
    <p:sldId id="280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67C601E-B722-48DA-B602-12CF1987A26A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8036D73-3C8C-4A4C-BA00-598271DC01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583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charset="-128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95EE58-F8BF-4EBB-B2CE-5718E0B3D6E2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BE22DA-0F7C-4E1B-8E9B-D438C49A1DAC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D3910-88C3-4036-B637-1204EE9B67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576984-D89A-4236-97B8-8478A8808B75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1E24E-14AB-46E1-9421-33B793E979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039F2A-D2A7-4227-BF7A-317E4DC5C46F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54B3D-EB45-4B9A-B25F-8A1B90C92F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F1781E-67F4-4C98-AAE3-026FC3E247C5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6711C-E9BF-40BE-ABCF-499BEBCBE3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C6495A-3BDB-4ADD-9A44-3708915385FD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24B24-DF37-4163-8A77-902DD08075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3B2DD5-C24D-4CAB-9E0F-BF73E2B3CF5D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351CA-EA66-4781-8F2A-F725E1A3DF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9DA706-2EBE-4511-BA11-8AEC87070E99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74633-A448-4C92-8CCD-C144244FB1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BEC45A-0B40-4279-819D-2EC36CC68DCD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AFADF-CB4E-4D7A-A34D-4ACC154CBC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A9588A-3B8B-42A5-B13C-E4C68AD0FDD9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5F4F9-66EC-41F8-9F74-22CEE103D7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4D73B6-B9C4-4AEE-B573-93B28BEF60BE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873AE-4A65-4664-85CB-3DB6C3AC51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1E5676-59DA-43DD-9114-FEEB9E9AC2EF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73F80-8409-40ED-9517-7F034D8226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5DA4-7D83-4B22-8651-53C119377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2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fld id="{4E59E92C-F9A4-4B9D-ACE2-887F1AFD6C66}" type="datetimeFigureOut">
              <a:rPr lang="en-US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D6CD3FEA-AD07-4021-B2BC-0EF383C59213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orbe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orbe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orbe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orbel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Word_97_-_2003_Document1.doc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1779588"/>
            <a:ext cx="7772400" cy="1470025"/>
          </a:xfrm>
        </p:spPr>
        <p:txBody>
          <a:bodyPr/>
          <a:lstStyle/>
          <a:p>
            <a:pPr eaLnBrk="1" hangingPunct="1"/>
            <a:r>
              <a:rPr lang="en-US" sz="3200" smtClean="0">
                <a:ea typeface="ＭＳ Ｐゴシック" charset="-128"/>
              </a:rPr>
              <a:t>Ethnic differences in aortic pulse wave velocity occur in the descending aorta independent of blood pressure and may be related to vitamin 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8" y="3886200"/>
            <a:ext cx="8983662" cy="1752600"/>
          </a:xfrm>
        </p:spPr>
        <p:txBody>
          <a:bodyPr/>
          <a:lstStyle/>
          <a:p>
            <a:pPr eaLnBrk="1" hangingPunct="1">
              <a:lnSpc>
                <a:spcPct val="60000"/>
              </a:lnSpc>
            </a:pPr>
            <a:r>
              <a:rPr lang="en-US" sz="2600" i="1" smtClean="0">
                <a:ea typeface="ＭＳ Ｐゴシック" charset="-128"/>
              </a:rPr>
              <a:t>MR Rezai, </a:t>
            </a:r>
            <a:r>
              <a:rPr lang="en-US" sz="2600" i="1" smtClean="0">
                <a:solidFill>
                  <a:srgbClr val="FFFF00"/>
                </a:solidFill>
                <a:ea typeface="ＭＳ Ｐゴシック" charset="-128"/>
              </a:rPr>
              <a:t>SG Anderson</a:t>
            </a:r>
            <a:r>
              <a:rPr lang="en-US" sz="2600" i="1" smtClean="0">
                <a:ea typeface="ＭＳ Ｐゴシック" charset="-128"/>
              </a:rPr>
              <a:t>, N Sattar, J Finn, F  Wu  &amp;  JK Cruickshank</a:t>
            </a:r>
            <a:r>
              <a:rPr lang="en-US" sz="2600" i="1" baseline="30000" smtClean="0">
                <a:ea typeface="ＭＳ Ｐゴシック" charset="-128"/>
              </a:rPr>
              <a:t>*</a:t>
            </a:r>
          </a:p>
          <a:p>
            <a:pPr eaLnBrk="1" hangingPunct="1">
              <a:lnSpc>
                <a:spcPct val="60000"/>
              </a:lnSpc>
            </a:pPr>
            <a:r>
              <a:rPr lang="en-US" sz="2600" i="1" smtClean="0">
                <a:ea typeface="ＭＳ Ｐゴシック" charset="-128"/>
              </a:rPr>
              <a:t>Cardiovascular &amp; Endocrine Sciences</a:t>
            </a:r>
          </a:p>
          <a:p>
            <a:pPr eaLnBrk="1" hangingPunct="1">
              <a:lnSpc>
                <a:spcPct val="60000"/>
              </a:lnSpc>
            </a:pPr>
            <a:r>
              <a:rPr lang="en-US" sz="2600" i="1" smtClean="0">
                <a:ea typeface="ＭＳ Ｐゴシック" charset="-128"/>
              </a:rPr>
              <a:t>University of Manchester &amp; Glasgow Royal Infirmary</a:t>
            </a:r>
          </a:p>
          <a:p>
            <a:pPr eaLnBrk="1" hangingPunct="1"/>
            <a:r>
              <a:rPr lang="en-US" sz="2600" baseline="30000" smtClean="0">
                <a:ea typeface="ＭＳ Ｐゴシック" charset="-128"/>
              </a:rPr>
              <a:t>*</a:t>
            </a:r>
            <a:r>
              <a:rPr lang="en-US" sz="2600" smtClean="0">
                <a:ea typeface="ＭＳ Ｐゴシック" charset="-128"/>
              </a:rPr>
              <a:t>Now @ King</a:t>
            </a:r>
            <a:r>
              <a:rPr lang="en-US" altLang="en-US" sz="2600" smtClean="0">
                <a:ea typeface="ＭＳ Ｐゴシック" charset="-128"/>
              </a:rPr>
              <a:t>’</a:t>
            </a:r>
            <a:r>
              <a:rPr lang="en-US" sz="2600" smtClean="0">
                <a:ea typeface="ＭＳ Ｐゴシック" charset="-128"/>
              </a:rPr>
              <a:t>s College &amp; St Thomas</a:t>
            </a:r>
            <a:r>
              <a:rPr lang="en-US" altLang="en-US" sz="2600" smtClean="0">
                <a:ea typeface="ＭＳ Ｐゴシック" charset="-128"/>
              </a:rPr>
              <a:t>’</a:t>
            </a:r>
            <a:r>
              <a:rPr lang="en-US" sz="2600" smtClean="0">
                <a:ea typeface="ＭＳ Ｐゴシック" charset="-128"/>
              </a:rPr>
              <a:t> Hospital, London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indent="-34200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Increasing </a:t>
            </a:r>
            <a:r>
              <a:rPr lang="en-US" dirty="0">
                <a:ea typeface="+mn-ea"/>
                <a:cs typeface="+mn-cs"/>
              </a:rPr>
              <a:t>evidence suggests that vitamin D may have an important role in modifying risk </a:t>
            </a:r>
            <a:r>
              <a:rPr lang="en-US" dirty="0" smtClean="0">
                <a:ea typeface="+mn-ea"/>
                <a:cs typeface="+mn-cs"/>
              </a:rPr>
              <a:t>of cardiometabolic outcomes.</a:t>
            </a:r>
          </a:p>
          <a:p>
            <a:pPr indent="-34200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indent="-34200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Cross-sectional &amp; prospective studies (and meta-analyses of these) have shown an independent </a:t>
            </a:r>
            <a:r>
              <a:rPr lang="en-US" dirty="0" smtClean="0">
                <a:solidFill>
                  <a:srgbClr val="FFFF00"/>
                </a:solidFill>
                <a:ea typeface="+mn-ea"/>
                <a:cs typeface="+mn-cs"/>
              </a:rPr>
              <a:t>inverse </a:t>
            </a:r>
            <a:r>
              <a:rPr lang="en-US" dirty="0" smtClean="0">
                <a:ea typeface="+mn-ea"/>
                <a:cs typeface="+mn-cs"/>
              </a:rPr>
              <a:t>association between blood 25-OH </a:t>
            </a:r>
            <a:r>
              <a:rPr lang="en-US" dirty="0" smtClean="0">
                <a:solidFill>
                  <a:srgbClr val="FFFF00"/>
                </a:solidFill>
                <a:ea typeface="+mn-ea"/>
                <a:cs typeface="+mn-cs"/>
              </a:rPr>
              <a:t>vitamin D and CVD risk factors </a:t>
            </a:r>
            <a:r>
              <a:rPr lang="en-US" dirty="0" smtClean="0">
                <a:ea typeface="+mn-ea"/>
                <a:cs typeface="+mn-cs"/>
              </a:rPr>
              <a:t>including BP, diabetes and dyslipidemia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charset="-128"/>
              </a:rPr>
              <a:t>Meta-analysis of CVD incidence and mortality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83200"/>
            <a:ext cx="8229600" cy="1006475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en-US" sz="2000" dirty="0" smtClean="0">
                <a:ea typeface="ＭＳ Ｐゴシック" charset="-128"/>
              </a:rPr>
              <a:t>About  50% increased risk of CVD incidence and mortality in </a:t>
            </a:r>
            <a:r>
              <a:rPr lang="en-US" sz="2000" dirty="0" smtClean="0">
                <a:solidFill>
                  <a:srgbClr val="FFFF00"/>
                </a:solidFill>
                <a:ea typeface="ＭＳ Ｐゴシック" charset="-128"/>
              </a:rPr>
              <a:t>the lowest compared to the highest categories of vitamin D </a:t>
            </a:r>
            <a:r>
              <a:rPr lang="en-US" sz="2000" dirty="0" smtClean="0">
                <a:ea typeface="ＭＳ Ｐゴシック" charset="-128"/>
              </a:rPr>
              <a:t>(pooled HR = 1.54 [1.22–1.95])</a:t>
            </a:r>
          </a:p>
          <a:p>
            <a:pPr marL="0" indent="0" eaLnBrk="1" hangingPunct="1">
              <a:lnSpc>
                <a:spcPct val="130000"/>
              </a:lnSpc>
              <a:buFont typeface="Arial" pitchFamily="34" charset="0"/>
              <a:buNone/>
            </a:pPr>
            <a:endParaRPr lang="en-US" sz="2000" dirty="0" smtClean="0">
              <a:ea typeface="ＭＳ Ｐゴシック" charset="-128"/>
            </a:endParaRPr>
          </a:p>
        </p:txBody>
      </p:sp>
      <p:pic>
        <p:nvPicPr>
          <p:cNvPr id="17411" name="Content Placeholder 5" descr="Screen shot 2011-09-11 at 19.30.56.png"/>
          <p:cNvPicPr>
            <a:picLocks noGrp="1" noChangeAspect="1"/>
          </p:cNvPicPr>
          <p:nvPr/>
        </p:nvPicPr>
        <p:blipFill>
          <a:blip r:embed="rId2"/>
          <a:srcRect l="-3065" t="-1900" r="133" b="2"/>
          <a:stretch>
            <a:fillRect/>
          </a:stretch>
        </p:blipFill>
        <p:spPr bwMode="auto">
          <a:xfrm>
            <a:off x="204788" y="1600200"/>
            <a:ext cx="8482012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4189413" y="6396038"/>
            <a:ext cx="4933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a-DK" sz="1400"/>
              <a:t>Grandi et al. 2010. Prev Med. 51(3-4):228-33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sz="2800" dirty="0" smtClean="0">
                <a:ea typeface="ＭＳ Ｐゴシック" charset="-128"/>
              </a:rPr>
              <a:t>Reduced odds (24%) of hypertension for the </a:t>
            </a:r>
            <a:r>
              <a:rPr lang="en-US" sz="2800" dirty="0" smtClean="0">
                <a:solidFill>
                  <a:srgbClr val="FFFF00"/>
                </a:solidFill>
                <a:ea typeface="ＭＳ Ｐゴシック" charset="-128"/>
              </a:rPr>
              <a:t>highest vs. the lowest</a:t>
            </a:r>
            <a:r>
              <a:rPr lang="en-US" sz="2800" dirty="0" smtClean="0">
                <a:ea typeface="ＭＳ Ｐゴシック" charset="-128"/>
              </a:rPr>
              <a:t> category of vitamin D</a:t>
            </a:r>
          </a:p>
        </p:txBody>
      </p:sp>
      <p:pic>
        <p:nvPicPr>
          <p:cNvPr id="18434" name="Content Placeholder 3" descr="Screen shot 2011-09-11 at 19.38.40.png"/>
          <p:cNvPicPr>
            <a:picLocks noGrp="1" noChangeAspect="1"/>
          </p:cNvPicPr>
          <p:nvPr>
            <p:ph idx="1"/>
          </p:nvPr>
        </p:nvPicPr>
        <p:blipFill>
          <a:blip r:embed="rId2"/>
          <a:srcRect t="16130" b="16130"/>
          <a:stretch>
            <a:fillRect/>
          </a:stretch>
        </p:blipFill>
        <p:spPr/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4887913" y="6473825"/>
            <a:ext cx="3711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/>
              <a:t>Burgaz et al 2011. Journal of Hypertension. 29(4):636-45</a:t>
            </a: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FFFF00"/>
                </a:solidFill>
                <a:ea typeface="ＭＳ Ｐゴシック" charset="-128"/>
              </a:rPr>
              <a:t>Most of Northern Europe vitamin D deplete or deficient through winter  - and beyond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400" dirty="0" smtClean="0">
                <a:ea typeface="ＭＳ Ｐゴシック" charset="-128"/>
              </a:rPr>
              <a:t>Setting - North West Britain (2009-2010)</a:t>
            </a:r>
          </a:p>
          <a:p>
            <a:pPr eaLnBrk="1" hangingPunct="1"/>
            <a:r>
              <a:rPr lang="en-US" sz="2400" dirty="0" smtClean="0">
                <a:ea typeface="ＭＳ Ｐゴシック" charset="-128"/>
              </a:rPr>
              <a:t>Population – 724 General Medicine OPD clinic attendees assessed for vitamin D status</a:t>
            </a:r>
          </a:p>
          <a:p>
            <a:pPr eaLnBrk="1" hangingPunct="1"/>
            <a:r>
              <a:rPr lang="en-US" sz="2400" b="1" dirty="0" smtClean="0">
                <a:ea typeface="ＭＳ Ｐゴシック" charset="-128"/>
              </a:rPr>
              <a:t>Vitamin D deficiency </a:t>
            </a:r>
            <a:r>
              <a:rPr lang="en-US" sz="2400" dirty="0" smtClean="0">
                <a:ea typeface="ＭＳ Ｐゴシック" charset="-128"/>
              </a:rPr>
              <a:t>- 75% with </a:t>
            </a:r>
            <a:r>
              <a:rPr lang="en-US" sz="2400" dirty="0" err="1" smtClean="0">
                <a:ea typeface="ＭＳ Ｐゴシック" charset="-128"/>
              </a:rPr>
              <a:t>vit</a:t>
            </a:r>
            <a:r>
              <a:rPr lang="en-US" sz="2400" dirty="0" smtClean="0">
                <a:ea typeface="ＭＳ Ｐゴシック" charset="-128"/>
              </a:rPr>
              <a:t> D &lt;40 </a:t>
            </a:r>
            <a:r>
              <a:rPr lang="en-US" sz="2400" dirty="0" err="1" smtClean="0">
                <a:ea typeface="ＭＳ Ｐゴシック" charset="-128"/>
              </a:rPr>
              <a:t>ng</a:t>
            </a:r>
            <a:r>
              <a:rPr lang="en-US" sz="2400" dirty="0" smtClean="0">
                <a:ea typeface="ＭＳ Ｐゴシック" charset="-128"/>
              </a:rPr>
              <a:t>/ml</a:t>
            </a:r>
            <a:r>
              <a:rPr lang="en-US" sz="2400" baseline="30000" dirty="0" smtClean="0">
                <a:ea typeface="ＭＳ Ｐゴシック" charset="-128"/>
              </a:rPr>
              <a:t> </a:t>
            </a:r>
            <a:r>
              <a:rPr lang="en-US" sz="2400" baseline="30000" dirty="0" smtClean="0">
                <a:solidFill>
                  <a:srgbClr val="FFFF00"/>
                </a:solidFill>
                <a:ea typeface="ＭＳ Ｐゴシック" charset="-128"/>
              </a:rPr>
              <a:t>**</a:t>
            </a:r>
          </a:p>
          <a:p>
            <a:pPr eaLnBrk="1" hangingPunct="1"/>
            <a:r>
              <a:rPr lang="en-US" sz="2400" b="1" dirty="0" smtClean="0">
                <a:ea typeface="ＭＳ Ｐゴシック" charset="-128"/>
              </a:rPr>
              <a:t>Vitamin D deplete </a:t>
            </a:r>
            <a:r>
              <a:rPr lang="en-US" sz="2400" dirty="0" smtClean="0">
                <a:ea typeface="ＭＳ Ｐゴシック" charset="-128"/>
              </a:rPr>
              <a:t>- 23% &lt;20 </a:t>
            </a:r>
            <a:r>
              <a:rPr lang="en-US" sz="2400" dirty="0" err="1" smtClean="0">
                <a:ea typeface="ＭＳ Ｐゴシック" charset="-128"/>
              </a:rPr>
              <a:t>ng</a:t>
            </a:r>
            <a:r>
              <a:rPr lang="en-US" sz="2400" dirty="0" smtClean="0">
                <a:ea typeface="ＭＳ Ｐゴシック" charset="-128"/>
              </a:rPr>
              <a:t>/ml</a:t>
            </a:r>
            <a:r>
              <a:rPr lang="en-GB" sz="2400" baseline="30000" dirty="0" smtClean="0">
                <a:solidFill>
                  <a:srgbClr val="FFFF00"/>
                </a:solidFill>
                <a:ea typeface="ＭＳ Ｐゴシック" charset="-128"/>
              </a:rPr>
              <a:t>#</a:t>
            </a:r>
            <a:r>
              <a:rPr lang="en-GB" sz="2400" dirty="0" smtClean="0">
                <a:solidFill>
                  <a:schemeClr val="tx2"/>
                </a:solidFill>
                <a:ea typeface="ＭＳ Ｐゴシック" charset="-128"/>
              </a:rPr>
              <a:t>; 33% were South Asian</a:t>
            </a:r>
          </a:p>
          <a:p>
            <a:pPr eaLnBrk="1" hangingPunct="1"/>
            <a:r>
              <a:rPr lang="en-GB" sz="2400" dirty="0" smtClean="0">
                <a:solidFill>
                  <a:srgbClr val="FFFF00"/>
                </a:solidFill>
                <a:ea typeface="ＭＳ Ｐゴシック" charset="-128"/>
              </a:rPr>
              <a:t>10% &amp; 15% </a:t>
            </a:r>
            <a:r>
              <a:rPr lang="en-GB" sz="2400" b="1" dirty="0" smtClean="0">
                <a:solidFill>
                  <a:srgbClr val="FFFF00"/>
                </a:solidFill>
                <a:ea typeface="ＭＳ Ｐゴシック" charset="-128"/>
              </a:rPr>
              <a:t>overtly</a:t>
            </a:r>
            <a:r>
              <a:rPr lang="en-GB" sz="2400" b="1" dirty="0" smtClean="0">
                <a:solidFill>
                  <a:schemeClr val="tx2"/>
                </a:solidFill>
                <a:ea typeface="ＭＳ Ｐゴシック" charset="-128"/>
              </a:rPr>
              <a:t> vitamin D deficient</a:t>
            </a:r>
            <a:r>
              <a:rPr lang="en-GB" sz="2400" baseline="30000" dirty="0" smtClean="0">
                <a:solidFill>
                  <a:srgbClr val="FFFF00"/>
                </a:solidFill>
                <a:ea typeface="ＭＳ Ｐゴシック" charset="-128"/>
              </a:rPr>
              <a:t>##</a:t>
            </a:r>
            <a:r>
              <a:rPr lang="en-GB" sz="2400" dirty="0" smtClean="0">
                <a:solidFill>
                  <a:srgbClr val="FFFF00"/>
                </a:solidFill>
                <a:ea typeface="ＭＳ Ｐゴシック" charset="-128"/>
              </a:rPr>
              <a:t> and South Asian</a:t>
            </a:r>
          </a:p>
          <a:p>
            <a:pPr eaLnBrk="1" hangingPunct="1"/>
            <a:endParaRPr lang="en-GB" sz="1900" baseline="30000" dirty="0" smtClean="0">
              <a:solidFill>
                <a:schemeClr val="tx2"/>
              </a:solidFill>
              <a:ea typeface="ＭＳ Ｐゴシック" charset="-128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GB" sz="1900" baseline="30000" dirty="0" smtClean="0">
                <a:solidFill>
                  <a:schemeClr val="tx2"/>
                </a:solidFill>
                <a:ea typeface="ＭＳ Ｐゴシック" charset="-128"/>
              </a:rPr>
              <a:t> </a:t>
            </a:r>
            <a:r>
              <a:rPr lang="en-GB" sz="1900" dirty="0" smtClean="0">
                <a:solidFill>
                  <a:schemeClr val="tx2"/>
                </a:solidFill>
                <a:ea typeface="ＭＳ Ｐゴシック" charset="-128"/>
              </a:rPr>
              <a:t>                           </a:t>
            </a:r>
            <a:r>
              <a:rPr lang="en-GB" sz="1900" dirty="0" smtClean="0">
                <a:solidFill>
                  <a:srgbClr val="FFFF00"/>
                </a:solidFill>
                <a:ea typeface="ＭＳ Ｐゴシック" charset="-128"/>
              </a:rPr>
              <a:t>**</a:t>
            </a:r>
            <a:r>
              <a:rPr lang="en-GB" altLang="en-US" sz="1900" dirty="0" smtClean="0">
                <a:solidFill>
                  <a:srgbClr val="FFFF00"/>
                </a:solidFill>
                <a:ea typeface="ＭＳ Ｐゴシック" charset="-128"/>
              </a:rPr>
              <a:t>’</a:t>
            </a:r>
            <a:r>
              <a:rPr lang="en-GB" sz="1900" dirty="0" smtClean="0">
                <a:solidFill>
                  <a:srgbClr val="FFFF00"/>
                </a:solidFill>
                <a:ea typeface="ＭＳ Ｐゴシック" charset="-128"/>
              </a:rPr>
              <a:t>recommended</a:t>
            </a:r>
            <a:r>
              <a:rPr lang="en-GB" altLang="en-US" sz="1900" dirty="0" smtClean="0">
                <a:solidFill>
                  <a:srgbClr val="FFFF00"/>
                </a:solidFill>
                <a:ea typeface="ＭＳ Ｐゴシック" charset="-128"/>
              </a:rPr>
              <a:t>’</a:t>
            </a:r>
            <a:r>
              <a:rPr lang="en-GB" sz="1900" dirty="0" smtClean="0">
                <a:solidFill>
                  <a:srgbClr val="FFFF00"/>
                </a:solidFill>
                <a:ea typeface="ＭＳ Ｐゴシック" charset="-128"/>
              </a:rPr>
              <a:t>    #</a:t>
            </a:r>
            <a:r>
              <a:rPr lang="en-GB" altLang="en-US" sz="1900" dirty="0" smtClean="0">
                <a:solidFill>
                  <a:srgbClr val="FFFF00"/>
                </a:solidFill>
                <a:ea typeface="ＭＳ Ｐゴシック" charset="-128"/>
              </a:rPr>
              <a:t>’</a:t>
            </a:r>
            <a:r>
              <a:rPr lang="en-GB" sz="1900" dirty="0" smtClean="0">
                <a:solidFill>
                  <a:srgbClr val="FFFF00"/>
                </a:solidFill>
                <a:ea typeface="ＭＳ Ｐゴシック" charset="-128"/>
              </a:rPr>
              <a:t>deplete</a:t>
            </a:r>
            <a:r>
              <a:rPr lang="en-GB" altLang="en-US" sz="1900" dirty="0" smtClean="0">
                <a:solidFill>
                  <a:srgbClr val="FFFF00"/>
                </a:solidFill>
                <a:ea typeface="ＭＳ Ｐゴシック" charset="-128"/>
              </a:rPr>
              <a:t>’</a:t>
            </a:r>
            <a:r>
              <a:rPr lang="en-GB" sz="1900" dirty="0" smtClean="0">
                <a:solidFill>
                  <a:srgbClr val="FFFF00"/>
                </a:solidFill>
                <a:ea typeface="ＭＳ Ｐゴシック" charset="-128"/>
              </a:rPr>
              <a:t>       ## &lt;10ng/ml</a:t>
            </a:r>
          </a:p>
          <a:p>
            <a:pPr eaLnBrk="1" hangingPunct="1">
              <a:buFont typeface="Arial" pitchFamily="34" charset="0"/>
              <a:buNone/>
            </a:pPr>
            <a:r>
              <a:rPr lang="en-GB" sz="1900" dirty="0" smtClean="0">
                <a:solidFill>
                  <a:srgbClr val="FFFF00"/>
                </a:solidFill>
                <a:ea typeface="ＭＳ Ｐゴシック" charset="-128"/>
              </a:rPr>
              <a:t>Data courtesy of Prof R Malik</a:t>
            </a:r>
            <a:endParaRPr lang="en-US" sz="1900" baseline="30000" dirty="0" smtClean="0">
              <a:solidFill>
                <a:srgbClr val="FFFF00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 smtClean="0">
                <a:ea typeface="ＭＳ Ｐゴシック" charset="-128"/>
              </a:rPr>
              <a:t>Study Aims &amp; Hypotheses </a:t>
            </a:r>
            <a:r>
              <a:rPr lang="en-US" dirty="0" smtClean="0">
                <a:ea typeface="ＭＳ Ｐゴシック" charset="-128"/>
              </a:rPr>
              <a:t/>
            </a:r>
            <a:br>
              <a:rPr lang="en-US" dirty="0" smtClean="0">
                <a:ea typeface="ＭＳ Ｐゴシック" charset="-128"/>
              </a:rPr>
            </a:br>
            <a:endParaRPr lang="en-US" dirty="0" smtClean="0">
              <a:ea typeface="ＭＳ Ｐゴシック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5737"/>
            <a:ext cx="8229600" cy="4525963"/>
          </a:xfrm>
        </p:spPr>
        <p:txBody>
          <a:bodyPr rtlCol="0">
            <a:normAutofit fontScale="62500" lnSpcReduction="20000"/>
          </a:bodyPr>
          <a:lstStyle/>
          <a:p>
            <a:pPr marL="571500" indent="-571500" eaLnBrk="1" fontAlgn="auto" hangingPunct="1">
              <a:lnSpc>
                <a:spcPct val="90000"/>
              </a:lnSpc>
              <a:spcAft>
                <a:spcPts val="0"/>
              </a:spcAft>
              <a:buAutoNum type="romanLcPeriod"/>
              <a:defRPr/>
            </a:pPr>
            <a:r>
              <a:rPr lang="en-GB" sz="4000" dirty="0" smtClean="0">
                <a:solidFill>
                  <a:srgbClr val="FFFF00"/>
                </a:solidFill>
                <a:ea typeface="+mn-ea"/>
                <a:cs typeface="+mn-cs"/>
              </a:rPr>
              <a:t>To Calibrate the </a:t>
            </a:r>
            <a:r>
              <a:rPr lang="en-GB" sz="4000" dirty="0" err="1" smtClean="0">
                <a:solidFill>
                  <a:srgbClr val="FFFF00"/>
                </a:solidFill>
                <a:ea typeface="+mn-ea"/>
                <a:cs typeface="+mn-cs"/>
              </a:rPr>
              <a:t>Arteriograph</a:t>
            </a:r>
            <a:r>
              <a:rPr lang="en-GB" sz="4000" dirty="0" smtClean="0">
                <a:solidFill>
                  <a:srgbClr val="FFFF00"/>
                </a:solidFill>
                <a:ea typeface="+mn-ea"/>
                <a:cs typeface="+mn-cs"/>
              </a:rPr>
              <a:t> against MR</a:t>
            </a:r>
          </a:p>
          <a:p>
            <a:pPr marL="571500" indent="-571500" eaLnBrk="1" fontAlgn="auto" hangingPunct="1">
              <a:lnSpc>
                <a:spcPct val="90000"/>
              </a:lnSpc>
              <a:spcAft>
                <a:spcPts val="0"/>
              </a:spcAft>
              <a:buAutoNum type="romanLcPeriod"/>
              <a:defRPr/>
            </a:pPr>
            <a:endParaRPr lang="en-GB" sz="4000" dirty="0" smtClean="0">
              <a:solidFill>
                <a:srgbClr val="FFFF00"/>
              </a:solidFill>
              <a:ea typeface="+mn-ea"/>
              <a:cs typeface="+mn-cs"/>
            </a:endParaRPr>
          </a:p>
          <a:p>
            <a:pPr marL="571500" indent="-571500" eaLnBrk="1" fontAlgn="auto" hangingPunct="1">
              <a:lnSpc>
                <a:spcPct val="90000"/>
              </a:lnSpc>
              <a:spcAft>
                <a:spcPts val="0"/>
              </a:spcAft>
              <a:buAutoNum type="romanLcPeriod"/>
              <a:defRPr/>
            </a:pPr>
            <a:r>
              <a:rPr lang="en-GB" sz="4000" dirty="0" smtClean="0">
                <a:solidFill>
                  <a:srgbClr val="FFFF00"/>
                </a:solidFill>
                <a:ea typeface="+mn-ea"/>
                <a:cs typeface="+mn-cs"/>
              </a:rPr>
              <a:t>To examine the role of vitamin D on arterial stiffness - &amp; its relation to ethnic differences in CVD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GB" sz="3600" dirty="0" smtClean="0">
              <a:solidFill>
                <a:srgbClr val="FFFF00"/>
              </a:solidFill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3600" dirty="0" smtClean="0">
                <a:ea typeface="ＭＳ Ｐゴシック" charset="-128"/>
              </a:rPr>
              <a:t>Hypotheses: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GB" sz="3600" dirty="0" smtClean="0">
              <a:solidFill>
                <a:srgbClr val="FFFF00"/>
              </a:solidFill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sz="3600" dirty="0" smtClean="0">
                <a:solidFill>
                  <a:srgbClr val="FFFF00"/>
                </a:solidFill>
                <a:ea typeface="+mn-ea"/>
                <a:cs typeface="+mn-cs"/>
              </a:rPr>
              <a:t>Vitamin </a:t>
            </a:r>
            <a:r>
              <a:rPr lang="en-GB" sz="3600" dirty="0">
                <a:solidFill>
                  <a:srgbClr val="FFFF00"/>
                </a:solidFill>
                <a:ea typeface="+mn-ea"/>
                <a:cs typeface="+mn-cs"/>
              </a:rPr>
              <a:t>D would correlate closely with PWV, in relation to vascular risk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GB" sz="3600" dirty="0" smtClean="0">
              <a:solidFill>
                <a:srgbClr val="FFFF00"/>
              </a:solidFill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sz="3600" dirty="0" smtClean="0">
                <a:solidFill>
                  <a:srgbClr val="FFFF00"/>
                </a:solidFill>
                <a:ea typeface="+mn-ea"/>
                <a:cs typeface="+mn-cs"/>
              </a:rPr>
              <a:t>People </a:t>
            </a:r>
            <a:r>
              <a:rPr lang="en-GB" sz="3600" dirty="0">
                <a:solidFill>
                  <a:srgbClr val="FFFF00"/>
                </a:solidFill>
                <a:ea typeface="+mn-ea"/>
                <a:cs typeface="+mn-cs"/>
              </a:rPr>
              <a:t>with melanised skin (eg: South Asian &amp; Caribbean-origin), </a:t>
            </a:r>
            <a:r>
              <a:rPr lang="en-GB" sz="3600" i="1" dirty="0">
                <a:solidFill>
                  <a:srgbClr val="FFFF00"/>
                </a:solidFill>
                <a:ea typeface="+mn-ea"/>
                <a:cs typeface="+mn-cs"/>
              </a:rPr>
              <a:t>for given BP levels</a:t>
            </a:r>
            <a:r>
              <a:rPr lang="en-GB" sz="3600" dirty="0">
                <a:solidFill>
                  <a:srgbClr val="FFFF00"/>
                </a:solidFill>
                <a:ea typeface="+mn-ea"/>
                <a:cs typeface="+mn-cs"/>
              </a:rPr>
              <a:t>, have stiffer arteries in line with </a:t>
            </a:r>
            <a:r>
              <a:rPr lang="en-GB" sz="3600" dirty="0" smtClean="0">
                <a:solidFill>
                  <a:srgbClr val="FFFF00"/>
                </a:solidFill>
                <a:ea typeface="+mn-ea"/>
                <a:cs typeface="+mn-cs"/>
              </a:rPr>
              <a:t>Vitamin </a:t>
            </a:r>
            <a:r>
              <a:rPr lang="en-GB" sz="3600" dirty="0">
                <a:solidFill>
                  <a:srgbClr val="FFFF00"/>
                </a:solidFill>
                <a:ea typeface="+mn-ea"/>
                <a:cs typeface="+mn-cs"/>
              </a:rPr>
              <a:t>D levels, independent of other Risk Factors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</a:rPr>
              <a:t>Study participants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  <a:ea typeface="+mn-ea"/>
                <a:cs typeface="+mn-cs"/>
              </a:rPr>
              <a:t>198 men </a:t>
            </a:r>
            <a:r>
              <a:rPr lang="en-US" dirty="0" smtClean="0">
                <a:solidFill>
                  <a:srgbClr val="FFFF00"/>
                </a:solidFill>
                <a:ea typeface="+mn-ea"/>
                <a:cs typeface="+mn-cs"/>
              </a:rPr>
              <a:t>aged 40 </a:t>
            </a:r>
            <a:r>
              <a:rPr lang="en-US" dirty="0">
                <a:solidFill>
                  <a:srgbClr val="FFFF00"/>
                </a:solidFill>
                <a:ea typeface="+mn-ea"/>
                <a:cs typeface="+mn-cs"/>
              </a:rPr>
              <a:t>to 80 </a:t>
            </a:r>
            <a:r>
              <a:rPr lang="en-US" dirty="0" smtClean="0">
                <a:solidFill>
                  <a:srgbClr val="FFFF00"/>
                </a:solidFill>
                <a:ea typeface="+mn-ea"/>
                <a:cs typeface="+mn-cs"/>
              </a:rPr>
              <a:t>years </a:t>
            </a:r>
            <a:r>
              <a:rPr lang="en-US" dirty="0">
                <a:solidFill>
                  <a:srgbClr val="FFFF00"/>
                </a:solidFill>
                <a:ea typeface="+mn-ea"/>
                <a:cs typeface="+mn-cs"/>
              </a:rPr>
              <a:t>of AfC, SA, and European origin </a:t>
            </a:r>
            <a:r>
              <a:rPr lang="en-US" dirty="0" smtClean="0">
                <a:solidFill>
                  <a:srgbClr val="FFFF00"/>
                </a:solidFill>
                <a:ea typeface="+mn-ea"/>
                <a:cs typeface="+mn-cs"/>
              </a:rPr>
              <a:t>previously recruited </a:t>
            </a:r>
            <a:r>
              <a:rPr lang="en-US" dirty="0">
                <a:solidFill>
                  <a:srgbClr val="FFFF00"/>
                </a:solidFill>
                <a:ea typeface="+mn-ea"/>
                <a:cs typeface="+mn-cs"/>
              </a:rPr>
              <a:t>to the European Male Ageing </a:t>
            </a:r>
            <a:r>
              <a:rPr lang="en-US" dirty="0" smtClean="0">
                <a:solidFill>
                  <a:srgbClr val="FFFF00"/>
                </a:solidFill>
                <a:ea typeface="+mn-ea"/>
                <a:cs typeface="+mn-cs"/>
              </a:rPr>
              <a:t>Study*.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  <a:ea typeface="+mn-ea"/>
                <a:cs typeface="+mn-cs"/>
              </a:rPr>
              <a:t>The participants had to be free of severe chronic or acute </a:t>
            </a:r>
            <a:r>
              <a:rPr lang="en-US" dirty="0" smtClean="0">
                <a:solidFill>
                  <a:srgbClr val="FFFF00"/>
                </a:solidFill>
                <a:ea typeface="+mn-ea"/>
                <a:cs typeface="+mn-cs"/>
              </a:rPr>
              <a:t>disease</a:t>
            </a:r>
            <a:endParaRPr lang="en-US" dirty="0">
              <a:solidFill>
                <a:srgbClr val="FFFF00"/>
              </a:solidFill>
              <a:ea typeface="+mn-ea"/>
              <a:cs typeface="+mn-cs"/>
            </a:endParaRP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5534025" y="6413500"/>
            <a:ext cx="325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/>
              <a:t>*N Engl J Med 2010; 363:123-135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ea typeface="ＭＳ Ｐゴシック" charset="-128"/>
              </a:rPr>
              <a:t>The Arteriograph device was used to measure arterial stiffness indices, including total aPWV</a:t>
            </a:r>
          </a:p>
        </p:txBody>
      </p:sp>
      <p:sp>
        <p:nvSpPr>
          <p:cNvPr id="24578" name="Content Placeholder 5"/>
          <p:cNvSpPr>
            <a:spLocks noGrp="1"/>
          </p:cNvSpPr>
          <p:nvPr>
            <p:ph sz="quarter" idx="4"/>
          </p:nvPr>
        </p:nvSpPr>
        <p:spPr>
          <a:xfrm>
            <a:off x="5514975" y="1851025"/>
            <a:ext cx="3257550" cy="4371975"/>
          </a:xfrm>
        </p:spPr>
        <p:txBody>
          <a:bodyPr/>
          <a:lstStyle/>
          <a:p>
            <a:pPr eaLnBrk="1" hangingPunct="1"/>
            <a:endParaRPr lang="en-US" sz="1600" dirty="0" smtClean="0">
              <a:ea typeface="ＭＳ Ｐゴシック" charset="-128"/>
            </a:endParaRPr>
          </a:p>
          <a:p>
            <a:pPr eaLnBrk="1" hangingPunct="1"/>
            <a:r>
              <a:rPr lang="en-US" sz="1600" dirty="0" smtClean="0">
                <a:ea typeface="ＭＳ Ｐゴシック" charset="-128"/>
              </a:rPr>
              <a:t>Measurements were performed ≥2 times on the left arm after ≥5 minutes of rest supine after BP measurement.</a:t>
            </a:r>
          </a:p>
          <a:p>
            <a:pPr eaLnBrk="1" hangingPunct="1"/>
            <a:r>
              <a:rPr lang="en-US" sz="1600" dirty="0" smtClean="0">
                <a:ea typeface="ＭＳ Ｐゴシック" charset="-128"/>
              </a:rPr>
              <a:t>The difference in time between the beginning of the 1st wave and 2nd (reflected wave) is divided into the distance from  </a:t>
            </a:r>
            <a:r>
              <a:rPr lang="en-US" sz="1600" dirty="0" err="1" smtClean="0">
                <a:ea typeface="ＭＳ Ｐゴシック" charset="-128"/>
              </a:rPr>
              <a:t>sternal</a:t>
            </a:r>
            <a:r>
              <a:rPr lang="en-US" sz="1600" dirty="0" smtClean="0">
                <a:ea typeface="ＭＳ Ｐゴシック" charset="-128"/>
              </a:rPr>
              <a:t> notch to pubic </a:t>
            </a:r>
            <a:r>
              <a:rPr lang="en-US" sz="1600" dirty="0" err="1" smtClean="0">
                <a:ea typeface="ＭＳ Ｐゴシック" charset="-128"/>
              </a:rPr>
              <a:t>symphysis</a:t>
            </a:r>
            <a:r>
              <a:rPr lang="en-US" sz="1600" dirty="0" smtClean="0">
                <a:ea typeface="ＭＳ Ｐゴシック" charset="-128"/>
              </a:rPr>
              <a:t>.</a:t>
            </a:r>
          </a:p>
          <a:p>
            <a:pPr eaLnBrk="1" hangingPunct="1"/>
            <a:endParaRPr lang="en-US" sz="1600" dirty="0" smtClean="0">
              <a:ea typeface="ＭＳ Ｐゴシック" charset="-128"/>
            </a:endParaRPr>
          </a:p>
        </p:txBody>
      </p:sp>
      <p:pic>
        <p:nvPicPr>
          <p:cNvPr id="24579" name="Content Placeholder 67" descr="test2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143" r="2899"/>
          <a:stretch>
            <a:fillRect/>
          </a:stretch>
        </p:blipFill>
        <p:spPr>
          <a:xfrm>
            <a:off x="244475" y="2174875"/>
            <a:ext cx="5000625" cy="3951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79388" y="609600"/>
            <a:ext cx="8713787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ea typeface="ＭＳ Ｐゴシック" charset="-128"/>
              </a:rPr>
              <a:t>Arteriograph aPWV estimates calibrated with MRI-derived Aortic Lengths</a:t>
            </a:r>
            <a:endParaRPr lang="en-US" sz="3600" dirty="0" smtClean="0">
              <a:ea typeface="ＭＳ Ｐゴシック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34350" cy="4541838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000" dirty="0" smtClean="0">
                <a:ea typeface="ＭＳ Ｐゴシック" charset="-128"/>
              </a:rPr>
              <a:t>Comparison of MR-derived total aortic lengths indicated an over estimate of real aortic path using external landmarks.</a:t>
            </a:r>
            <a:r>
              <a:rPr lang="el-GR" sz="3000" dirty="0" smtClean="0">
                <a:ea typeface="ＭＳ Ｐゴシック" charset="-128"/>
              </a:rPr>
              <a:t> </a:t>
            </a:r>
            <a:endParaRPr lang="en-GB" sz="3000" dirty="0" smtClean="0">
              <a:ea typeface="ＭＳ Ｐゴシック" charset="-128"/>
            </a:endParaRPr>
          </a:p>
          <a:p>
            <a:pPr eaLnBrk="1" hangingPunct="1">
              <a:lnSpc>
                <a:spcPct val="130000"/>
              </a:lnSpc>
            </a:pPr>
            <a:r>
              <a:rPr lang="en-GB" sz="3000" dirty="0" smtClean="0">
                <a:solidFill>
                  <a:srgbClr val="FFFF00"/>
                </a:solidFill>
                <a:ea typeface="ＭＳ Ｐゴシック" charset="-128"/>
              </a:rPr>
              <a:t>Mean difference 7cms (SD 2.8)</a:t>
            </a:r>
          </a:p>
          <a:p>
            <a:pPr eaLnBrk="1" hangingPunct="1">
              <a:lnSpc>
                <a:spcPct val="130000"/>
              </a:lnSpc>
            </a:pPr>
            <a:r>
              <a:rPr lang="en-GB" sz="3000" b="1" i="1" dirty="0" smtClean="0">
                <a:solidFill>
                  <a:srgbClr val="FFFF00"/>
                </a:solidFill>
                <a:ea typeface="ＭＳ Ｐゴシック" charset="-128"/>
              </a:rPr>
              <a:t>Transit times similar</a:t>
            </a:r>
            <a:endParaRPr lang="en-US" sz="3000" dirty="0" smtClean="0">
              <a:solidFill>
                <a:srgbClr val="FFFF00"/>
              </a:solidFill>
              <a:ea typeface="ＭＳ Ｐゴシック" charset="-128"/>
            </a:endParaRPr>
          </a:p>
          <a:p>
            <a:pPr eaLnBrk="1" hangingPunct="1">
              <a:lnSpc>
                <a:spcPct val="130000"/>
              </a:lnSpc>
            </a:pPr>
            <a:r>
              <a:rPr lang="en-US" sz="3000" dirty="0" smtClean="0">
                <a:ea typeface="ＭＳ Ｐゴシック" charset="-128"/>
              </a:rPr>
              <a:t>Consequently, we recalculated  Arteriograph aPWV using transit times measured by device and length of aortic path estimated by a regression model from MR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800735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ea typeface="ＭＳ Ｐゴシック" charset="-128"/>
              </a:rPr>
              <a:t>Study Characteristics by ethnicity </a:t>
            </a:r>
            <a:endParaRPr lang="en-GB" sz="3200" dirty="0" smtClean="0">
              <a:ea typeface="ＭＳ Ｐゴシック" charset="-128"/>
            </a:endParaRPr>
          </a:p>
        </p:txBody>
      </p:sp>
      <p:grpSp>
        <p:nvGrpSpPr>
          <p:cNvPr id="26626" name="Group 5"/>
          <p:cNvGrpSpPr>
            <a:grpSpLocks noChangeAspect="1"/>
          </p:cNvGrpSpPr>
          <p:nvPr/>
        </p:nvGrpSpPr>
        <p:grpSpPr bwMode="auto">
          <a:xfrm>
            <a:off x="555625" y="1773238"/>
            <a:ext cx="8135938" cy="5502275"/>
            <a:chOff x="400" y="935"/>
            <a:chExt cx="5105" cy="3466"/>
          </a:xfrm>
        </p:grpSpPr>
        <p:sp>
          <p:nvSpPr>
            <p:cNvPr id="26639" name="AutoShape 4"/>
            <p:cNvSpPr>
              <a:spLocks noChangeAspect="1" noChangeArrowheads="1" noTextEdit="1"/>
            </p:cNvSpPr>
            <p:nvPr/>
          </p:nvSpPr>
          <p:spPr bwMode="auto">
            <a:xfrm>
              <a:off x="431" y="935"/>
              <a:ext cx="5074" cy="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26640" name="Group 206"/>
            <p:cNvGrpSpPr>
              <a:grpSpLocks/>
            </p:cNvGrpSpPr>
            <p:nvPr/>
          </p:nvGrpSpPr>
          <p:grpSpPr bwMode="auto">
            <a:xfrm>
              <a:off x="400" y="935"/>
              <a:ext cx="4795" cy="3126"/>
              <a:chOff x="400" y="935"/>
              <a:chExt cx="4795" cy="3126"/>
            </a:xfrm>
          </p:grpSpPr>
          <p:sp>
            <p:nvSpPr>
              <p:cNvPr id="26662" name="Rectangle 6"/>
              <p:cNvSpPr>
                <a:spLocks noChangeArrowheads="1"/>
              </p:cNvSpPr>
              <p:nvPr/>
            </p:nvSpPr>
            <p:spPr bwMode="auto">
              <a:xfrm>
                <a:off x="1110" y="950"/>
                <a:ext cx="29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1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63" name="Rectangle 7"/>
              <p:cNvSpPr>
                <a:spLocks noChangeArrowheads="1"/>
              </p:cNvSpPr>
              <p:nvPr/>
            </p:nvSpPr>
            <p:spPr bwMode="auto">
              <a:xfrm>
                <a:off x="1921" y="951"/>
                <a:ext cx="19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600" i="1">
                    <a:solidFill>
                      <a:srgbClr val="FFFF00"/>
                    </a:solidFill>
                  </a:rPr>
                  <a:t>S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64" name="Rectangle 8"/>
              <p:cNvSpPr>
                <a:spLocks noChangeArrowheads="1"/>
              </p:cNvSpPr>
              <p:nvPr/>
            </p:nvSpPr>
            <p:spPr bwMode="auto">
              <a:xfrm>
                <a:off x="2122" y="951"/>
                <a:ext cx="5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600">
                    <a:solidFill>
                      <a:srgbClr val="FFFF00"/>
                    </a:solidFill>
                  </a:rPr>
                  <a:t>Asian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65" name="Rectangle 9"/>
              <p:cNvSpPr>
                <a:spLocks noChangeArrowheads="1"/>
              </p:cNvSpPr>
              <p:nvPr/>
            </p:nvSpPr>
            <p:spPr bwMode="auto">
              <a:xfrm>
                <a:off x="2639" y="951"/>
                <a:ext cx="5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600" i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66" name="Rectangle 10"/>
              <p:cNvSpPr>
                <a:spLocks noChangeArrowheads="1"/>
              </p:cNvSpPr>
              <p:nvPr/>
            </p:nvSpPr>
            <p:spPr bwMode="auto">
              <a:xfrm>
                <a:off x="1975" y="1190"/>
                <a:ext cx="6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600" i="1">
                    <a:solidFill>
                      <a:srgbClr val="FFFF00"/>
                    </a:solidFill>
                  </a:rPr>
                  <a:t>(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67" name="Rectangle 11"/>
              <p:cNvSpPr>
                <a:spLocks noChangeArrowheads="1"/>
              </p:cNvSpPr>
              <p:nvPr/>
            </p:nvSpPr>
            <p:spPr bwMode="auto">
              <a:xfrm>
                <a:off x="2045" y="1190"/>
                <a:ext cx="5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600">
                    <a:solidFill>
                      <a:srgbClr val="FFFF00"/>
                    </a:solidFill>
                  </a:rPr>
                  <a:t>n=65)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68" name="Rectangle 12"/>
              <p:cNvSpPr>
                <a:spLocks noChangeArrowheads="1"/>
              </p:cNvSpPr>
              <p:nvPr/>
            </p:nvSpPr>
            <p:spPr bwMode="auto">
              <a:xfrm>
                <a:off x="2585" y="1282"/>
                <a:ext cx="29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1300" i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69" name="Rectangle 13"/>
              <p:cNvSpPr>
                <a:spLocks noChangeArrowheads="1"/>
              </p:cNvSpPr>
              <p:nvPr/>
            </p:nvSpPr>
            <p:spPr bwMode="auto">
              <a:xfrm>
                <a:off x="2909" y="950"/>
                <a:ext cx="29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1300" i="1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0" name="Rectangle 14"/>
              <p:cNvSpPr>
                <a:spLocks noChangeArrowheads="1"/>
              </p:cNvSpPr>
              <p:nvPr/>
            </p:nvSpPr>
            <p:spPr bwMode="auto">
              <a:xfrm>
                <a:off x="3149" y="951"/>
                <a:ext cx="174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Af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1" name="Rectangle 15"/>
              <p:cNvSpPr>
                <a:spLocks noChangeArrowheads="1"/>
              </p:cNvSpPr>
              <p:nvPr/>
            </p:nvSpPr>
            <p:spPr bwMode="auto">
              <a:xfrm>
                <a:off x="3326" y="951"/>
                <a:ext cx="6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-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2" name="Rectangle 16"/>
              <p:cNvSpPr>
                <a:spLocks noChangeArrowheads="1"/>
              </p:cNvSpPr>
              <p:nvPr/>
            </p:nvSpPr>
            <p:spPr bwMode="auto">
              <a:xfrm>
                <a:off x="3388" y="951"/>
                <a:ext cx="133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C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3" name="Rectangle 17"/>
              <p:cNvSpPr>
                <a:spLocks noChangeArrowheads="1"/>
              </p:cNvSpPr>
              <p:nvPr/>
            </p:nvSpPr>
            <p:spPr bwMode="auto">
              <a:xfrm>
                <a:off x="3519" y="951"/>
                <a:ext cx="4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sz="2300" i="1">
                    <a:solidFill>
                      <a:srgbClr val="00FFFF"/>
                    </a:solidFill>
                  </a:rPr>
                  <a:t>’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4" name="Rectangle 18"/>
              <p:cNvSpPr>
                <a:spLocks noChangeArrowheads="1"/>
              </p:cNvSpPr>
              <p:nvPr/>
            </p:nvSpPr>
            <p:spPr bwMode="auto">
              <a:xfrm>
                <a:off x="3558" y="951"/>
                <a:ext cx="408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bean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5" name="Rectangle 19"/>
              <p:cNvSpPr>
                <a:spLocks noChangeArrowheads="1"/>
              </p:cNvSpPr>
              <p:nvPr/>
            </p:nvSpPr>
            <p:spPr bwMode="auto">
              <a:xfrm>
                <a:off x="3967" y="9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6" name="Rectangle 20"/>
              <p:cNvSpPr>
                <a:spLocks noChangeArrowheads="1"/>
              </p:cNvSpPr>
              <p:nvPr/>
            </p:nvSpPr>
            <p:spPr bwMode="auto">
              <a:xfrm>
                <a:off x="3288" y="1167"/>
                <a:ext cx="532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(n=64)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7" name="Rectangle 21"/>
              <p:cNvSpPr>
                <a:spLocks noChangeArrowheads="1"/>
              </p:cNvSpPr>
              <p:nvPr/>
            </p:nvSpPr>
            <p:spPr bwMode="auto">
              <a:xfrm>
                <a:off x="3828" y="1236"/>
                <a:ext cx="29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1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8" name="Rectangle 22"/>
              <p:cNvSpPr>
                <a:spLocks noChangeArrowheads="1"/>
              </p:cNvSpPr>
              <p:nvPr/>
            </p:nvSpPr>
            <p:spPr bwMode="auto">
              <a:xfrm>
                <a:off x="4175" y="950"/>
                <a:ext cx="29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1300" i="1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79" name="Rectangle 23"/>
              <p:cNvSpPr>
                <a:spLocks noChangeArrowheads="1"/>
              </p:cNvSpPr>
              <p:nvPr/>
            </p:nvSpPr>
            <p:spPr bwMode="auto">
              <a:xfrm>
                <a:off x="4345" y="951"/>
                <a:ext cx="715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CCFFCC"/>
                    </a:solidFill>
                  </a:rPr>
                  <a:t>European</a:t>
                </a:r>
                <a:endParaRPr lang="en-GB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680" name="Rectangle 24"/>
              <p:cNvSpPr>
                <a:spLocks noChangeArrowheads="1"/>
              </p:cNvSpPr>
              <p:nvPr/>
            </p:nvSpPr>
            <p:spPr bwMode="auto">
              <a:xfrm>
                <a:off x="5140" y="9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81" name="Rectangle 25"/>
              <p:cNvSpPr>
                <a:spLocks noChangeArrowheads="1"/>
              </p:cNvSpPr>
              <p:nvPr/>
            </p:nvSpPr>
            <p:spPr bwMode="auto">
              <a:xfrm>
                <a:off x="4492" y="1167"/>
                <a:ext cx="491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CCFFCC"/>
                    </a:solidFill>
                  </a:rPr>
                  <a:t>(n=62)</a:t>
                </a:r>
                <a:endParaRPr lang="en-GB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682" name="Rectangle 26"/>
              <p:cNvSpPr>
                <a:spLocks noChangeArrowheads="1"/>
              </p:cNvSpPr>
              <p:nvPr/>
            </p:nvSpPr>
            <p:spPr bwMode="auto">
              <a:xfrm>
                <a:off x="4971" y="1236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683" name="Line 29"/>
              <p:cNvSpPr>
                <a:spLocks noChangeShapeType="1"/>
              </p:cNvSpPr>
              <p:nvPr/>
            </p:nvSpPr>
            <p:spPr bwMode="auto">
              <a:xfrm>
                <a:off x="439" y="935"/>
                <a:ext cx="1343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84" name="Rectangle 30"/>
              <p:cNvSpPr>
                <a:spLocks noChangeArrowheads="1"/>
              </p:cNvSpPr>
              <p:nvPr/>
            </p:nvSpPr>
            <p:spPr bwMode="auto">
              <a:xfrm>
                <a:off x="1782" y="935"/>
                <a:ext cx="16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85" name="Line 31"/>
              <p:cNvSpPr>
                <a:spLocks noChangeShapeType="1"/>
              </p:cNvSpPr>
              <p:nvPr/>
            </p:nvSpPr>
            <p:spPr bwMode="auto">
              <a:xfrm>
                <a:off x="1782" y="935"/>
                <a:ext cx="16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86" name="Line 32"/>
              <p:cNvSpPr>
                <a:spLocks noChangeShapeType="1"/>
              </p:cNvSpPr>
              <p:nvPr/>
            </p:nvSpPr>
            <p:spPr bwMode="auto">
              <a:xfrm>
                <a:off x="1782" y="935"/>
                <a:ext cx="0" cy="15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87" name="Rectangle 33"/>
              <p:cNvSpPr>
                <a:spLocks noChangeArrowheads="1"/>
              </p:cNvSpPr>
              <p:nvPr/>
            </p:nvSpPr>
            <p:spPr bwMode="auto">
              <a:xfrm>
                <a:off x="1798" y="935"/>
                <a:ext cx="965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88" name="Line 34"/>
              <p:cNvSpPr>
                <a:spLocks noChangeShapeType="1"/>
              </p:cNvSpPr>
              <p:nvPr/>
            </p:nvSpPr>
            <p:spPr bwMode="auto">
              <a:xfrm>
                <a:off x="1798" y="935"/>
                <a:ext cx="965" cy="0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89" name="Rectangle 35"/>
              <p:cNvSpPr>
                <a:spLocks noChangeArrowheads="1"/>
              </p:cNvSpPr>
              <p:nvPr/>
            </p:nvSpPr>
            <p:spPr bwMode="auto">
              <a:xfrm>
                <a:off x="2763" y="935"/>
                <a:ext cx="15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0" name="Line 36"/>
              <p:cNvSpPr>
                <a:spLocks noChangeShapeType="1"/>
              </p:cNvSpPr>
              <p:nvPr/>
            </p:nvSpPr>
            <p:spPr bwMode="auto">
              <a:xfrm>
                <a:off x="2763" y="935"/>
                <a:ext cx="15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1" name="Line 37"/>
              <p:cNvSpPr>
                <a:spLocks noChangeShapeType="1"/>
              </p:cNvSpPr>
              <p:nvPr/>
            </p:nvSpPr>
            <p:spPr bwMode="auto">
              <a:xfrm>
                <a:off x="2763" y="935"/>
                <a:ext cx="0" cy="15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2" name="Rectangle 38"/>
              <p:cNvSpPr>
                <a:spLocks noChangeArrowheads="1"/>
              </p:cNvSpPr>
              <p:nvPr/>
            </p:nvSpPr>
            <p:spPr bwMode="auto">
              <a:xfrm>
                <a:off x="2778" y="935"/>
                <a:ext cx="263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3" name="Line 39"/>
              <p:cNvSpPr>
                <a:spLocks noChangeShapeType="1"/>
              </p:cNvSpPr>
              <p:nvPr/>
            </p:nvSpPr>
            <p:spPr bwMode="auto">
              <a:xfrm>
                <a:off x="2778" y="935"/>
                <a:ext cx="263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4" name="Rectangle 40"/>
              <p:cNvSpPr>
                <a:spLocks noChangeArrowheads="1"/>
              </p:cNvSpPr>
              <p:nvPr/>
            </p:nvSpPr>
            <p:spPr bwMode="auto">
              <a:xfrm>
                <a:off x="3041" y="935"/>
                <a:ext cx="15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5" name="Line 41"/>
              <p:cNvSpPr>
                <a:spLocks noChangeShapeType="1"/>
              </p:cNvSpPr>
              <p:nvPr/>
            </p:nvSpPr>
            <p:spPr bwMode="auto">
              <a:xfrm>
                <a:off x="3041" y="935"/>
                <a:ext cx="15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6" name="Line 42"/>
              <p:cNvSpPr>
                <a:spLocks noChangeShapeType="1"/>
              </p:cNvSpPr>
              <p:nvPr/>
            </p:nvSpPr>
            <p:spPr bwMode="auto">
              <a:xfrm>
                <a:off x="3041" y="935"/>
                <a:ext cx="0" cy="15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7" name="Rectangle 43"/>
              <p:cNvSpPr>
                <a:spLocks noChangeArrowheads="1"/>
              </p:cNvSpPr>
              <p:nvPr/>
            </p:nvSpPr>
            <p:spPr bwMode="auto">
              <a:xfrm>
                <a:off x="3056" y="935"/>
                <a:ext cx="1004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8" name="Line 44"/>
              <p:cNvSpPr>
                <a:spLocks noChangeShapeType="1"/>
              </p:cNvSpPr>
              <p:nvPr/>
            </p:nvSpPr>
            <p:spPr bwMode="auto">
              <a:xfrm>
                <a:off x="3056" y="935"/>
                <a:ext cx="1004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99" name="Rectangle 45"/>
              <p:cNvSpPr>
                <a:spLocks noChangeArrowheads="1"/>
              </p:cNvSpPr>
              <p:nvPr/>
            </p:nvSpPr>
            <p:spPr bwMode="auto">
              <a:xfrm>
                <a:off x="4060" y="935"/>
                <a:ext cx="15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0" name="Line 46"/>
              <p:cNvSpPr>
                <a:spLocks noChangeShapeType="1"/>
              </p:cNvSpPr>
              <p:nvPr/>
            </p:nvSpPr>
            <p:spPr bwMode="auto">
              <a:xfrm>
                <a:off x="4060" y="935"/>
                <a:ext cx="15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1" name="Line 47"/>
              <p:cNvSpPr>
                <a:spLocks noChangeShapeType="1"/>
              </p:cNvSpPr>
              <p:nvPr/>
            </p:nvSpPr>
            <p:spPr bwMode="auto">
              <a:xfrm>
                <a:off x="4060" y="935"/>
                <a:ext cx="0" cy="15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2" name="Rectangle 48"/>
              <p:cNvSpPr>
                <a:spLocks noChangeArrowheads="1"/>
              </p:cNvSpPr>
              <p:nvPr/>
            </p:nvSpPr>
            <p:spPr bwMode="auto">
              <a:xfrm>
                <a:off x="4075" y="935"/>
                <a:ext cx="209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3" name="Line 49"/>
              <p:cNvSpPr>
                <a:spLocks noChangeShapeType="1"/>
              </p:cNvSpPr>
              <p:nvPr/>
            </p:nvSpPr>
            <p:spPr bwMode="auto">
              <a:xfrm>
                <a:off x="4075" y="935"/>
                <a:ext cx="209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4" name="Rectangle 50"/>
              <p:cNvSpPr>
                <a:spLocks noChangeArrowheads="1"/>
              </p:cNvSpPr>
              <p:nvPr/>
            </p:nvSpPr>
            <p:spPr bwMode="auto">
              <a:xfrm>
                <a:off x="4284" y="935"/>
                <a:ext cx="15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5" name="Line 51"/>
              <p:cNvSpPr>
                <a:spLocks noChangeShapeType="1"/>
              </p:cNvSpPr>
              <p:nvPr/>
            </p:nvSpPr>
            <p:spPr bwMode="auto">
              <a:xfrm>
                <a:off x="4284" y="935"/>
                <a:ext cx="15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6" name="Line 52"/>
              <p:cNvSpPr>
                <a:spLocks noChangeShapeType="1"/>
              </p:cNvSpPr>
              <p:nvPr/>
            </p:nvSpPr>
            <p:spPr bwMode="auto">
              <a:xfrm>
                <a:off x="4284" y="935"/>
                <a:ext cx="0" cy="15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7" name="Rectangle 53"/>
              <p:cNvSpPr>
                <a:spLocks noChangeArrowheads="1"/>
              </p:cNvSpPr>
              <p:nvPr/>
            </p:nvSpPr>
            <p:spPr bwMode="auto">
              <a:xfrm>
                <a:off x="4299" y="935"/>
                <a:ext cx="896" cy="15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8" name="Line 54"/>
              <p:cNvSpPr>
                <a:spLocks noChangeShapeType="1"/>
              </p:cNvSpPr>
              <p:nvPr/>
            </p:nvSpPr>
            <p:spPr bwMode="auto">
              <a:xfrm>
                <a:off x="4299" y="935"/>
                <a:ext cx="896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09" name="Rectangle 55"/>
              <p:cNvSpPr>
                <a:spLocks noChangeArrowheads="1"/>
              </p:cNvSpPr>
              <p:nvPr/>
            </p:nvSpPr>
            <p:spPr bwMode="auto">
              <a:xfrm>
                <a:off x="400" y="1429"/>
                <a:ext cx="803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  Age (yr)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0" name="Rectangle 56"/>
              <p:cNvSpPr>
                <a:spLocks noChangeArrowheads="1"/>
              </p:cNvSpPr>
              <p:nvPr/>
            </p:nvSpPr>
            <p:spPr bwMode="auto">
              <a:xfrm>
                <a:off x="1218" y="142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1" name="Rectangle 57"/>
              <p:cNvSpPr>
                <a:spLocks noChangeArrowheads="1"/>
              </p:cNvSpPr>
              <p:nvPr/>
            </p:nvSpPr>
            <p:spPr bwMode="auto">
              <a:xfrm>
                <a:off x="2021" y="1429"/>
                <a:ext cx="5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55±10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2" name="Rectangle 58"/>
              <p:cNvSpPr>
                <a:spLocks noChangeArrowheads="1"/>
              </p:cNvSpPr>
              <p:nvPr/>
            </p:nvSpPr>
            <p:spPr bwMode="auto">
              <a:xfrm>
                <a:off x="2531" y="142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3" name="Rectangle 59"/>
              <p:cNvSpPr>
                <a:spLocks noChangeArrowheads="1"/>
              </p:cNvSpPr>
              <p:nvPr/>
            </p:nvSpPr>
            <p:spPr bwMode="auto">
              <a:xfrm>
                <a:off x="2909" y="142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4" name="Rectangle 60"/>
              <p:cNvSpPr>
                <a:spLocks noChangeArrowheads="1"/>
              </p:cNvSpPr>
              <p:nvPr/>
            </p:nvSpPr>
            <p:spPr bwMode="auto">
              <a:xfrm>
                <a:off x="3303" y="1429"/>
                <a:ext cx="5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54±10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5" name="Rectangle 61"/>
              <p:cNvSpPr>
                <a:spLocks noChangeArrowheads="1"/>
              </p:cNvSpPr>
              <p:nvPr/>
            </p:nvSpPr>
            <p:spPr bwMode="auto">
              <a:xfrm>
                <a:off x="3813" y="142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6" name="Rectangle 62"/>
              <p:cNvSpPr>
                <a:spLocks noChangeArrowheads="1"/>
              </p:cNvSpPr>
              <p:nvPr/>
            </p:nvSpPr>
            <p:spPr bwMode="auto">
              <a:xfrm>
                <a:off x="4175" y="142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7" name="Rectangle 63"/>
              <p:cNvSpPr>
                <a:spLocks noChangeArrowheads="1"/>
              </p:cNvSpPr>
              <p:nvPr/>
            </p:nvSpPr>
            <p:spPr bwMode="auto">
              <a:xfrm>
                <a:off x="4546" y="1429"/>
                <a:ext cx="376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CCFFCC"/>
                    </a:solidFill>
                  </a:rPr>
                  <a:t>56±8</a:t>
                </a:r>
                <a:endParaRPr lang="en-GB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18" name="Rectangle 64"/>
              <p:cNvSpPr>
                <a:spLocks noChangeArrowheads="1"/>
              </p:cNvSpPr>
              <p:nvPr/>
            </p:nvSpPr>
            <p:spPr bwMode="auto">
              <a:xfrm>
                <a:off x="4947" y="142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19" name="Rectangle 65"/>
              <p:cNvSpPr>
                <a:spLocks noChangeArrowheads="1"/>
              </p:cNvSpPr>
              <p:nvPr/>
            </p:nvSpPr>
            <p:spPr bwMode="auto">
              <a:xfrm>
                <a:off x="439" y="1421"/>
                <a:ext cx="1343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0" name="Line 66"/>
              <p:cNvSpPr>
                <a:spLocks noChangeShapeType="1"/>
              </p:cNvSpPr>
              <p:nvPr/>
            </p:nvSpPr>
            <p:spPr bwMode="auto">
              <a:xfrm>
                <a:off x="431" y="1454"/>
                <a:ext cx="1343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1" name="Rectangle 67"/>
              <p:cNvSpPr>
                <a:spLocks noChangeArrowheads="1"/>
              </p:cNvSpPr>
              <p:nvPr/>
            </p:nvSpPr>
            <p:spPr bwMode="auto">
              <a:xfrm>
                <a:off x="1782" y="1421"/>
                <a:ext cx="8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2" name="Line 68"/>
              <p:cNvSpPr>
                <a:spLocks noChangeShapeType="1"/>
              </p:cNvSpPr>
              <p:nvPr/>
            </p:nvSpPr>
            <p:spPr bwMode="auto">
              <a:xfrm>
                <a:off x="1782" y="1421"/>
                <a:ext cx="8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3" name="Line 69"/>
              <p:cNvSpPr>
                <a:spLocks noChangeShapeType="1"/>
              </p:cNvSpPr>
              <p:nvPr/>
            </p:nvSpPr>
            <p:spPr bwMode="auto">
              <a:xfrm>
                <a:off x="1782" y="1421"/>
                <a:ext cx="0" cy="8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4" name="Rectangle 70"/>
              <p:cNvSpPr>
                <a:spLocks noChangeArrowheads="1"/>
              </p:cNvSpPr>
              <p:nvPr/>
            </p:nvSpPr>
            <p:spPr bwMode="auto">
              <a:xfrm>
                <a:off x="1790" y="1421"/>
                <a:ext cx="973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5" name="Line 71"/>
              <p:cNvSpPr>
                <a:spLocks noChangeShapeType="1"/>
              </p:cNvSpPr>
              <p:nvPr/>
            </p:nvSpPr>
            <p:spPr bwMode="auto">
              <a:xfrm>
                <a:off x="1790" y="1421"/>
                <a:ext cx="973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6" name="Rectangle 72"/>
              <p:cNvSpPr>
                <a:spLocks noChangeArrowheads="1"/>
              </p:cNvSpPr>
              <p:nvPr/>
            </p:nvSpPr>
            <p:spPr bwMode="auto">
              <a:xfrm>
                <a:off x="2763" y="1421"/>
                <a:ext cx="7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7" name="Line 73"/>
              <p:cNvSpPr>
                <a:spLocks noChangeShapeType="1"/>
              </p:cNvSpPr>
              <p:nvPr/>
            </p:nvSpPr>
            <p:spPr bwMode="auto">
              <a:xfrm>
                <a:off x="2763" y="1421"/>
                <a:ext cx="7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8" name="Line 74"/>
              <p:cNvSpPr>
                <a:spLocks noChangeShapeType="1"/>
              </p:cNvSpPr>
              <p:nvPr/>
            </p:nvSpPr>
            <p:spPr bwMode="auto">
              <a:xfrm>
                <a:off x="2763" y="1421"/>
                <a:ext cx="0" cy="8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29" name="Rectangle 75"/>
              <p:cNvSpPr>
                <a:spLocks noChangeArrowheads="1"/>
              </p:cNvSpPr>
              <p:nvPr/>
            </p:nvSpPr>
            <p:spPr bwMode="auto">
              <a:xfrm>
                <a:off x="2770" y="1421"/>
                <a:ext cx="271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0" name="Line 76"/>
              <p:cNvSpPr>
                <a:spLocks noChangeShapeType="1"/>
              </p:cNvSpPr>
              <p:nvPr/>
            </p:nvSpPr>
            <p:spPr bwMode="auto">
              <a:xfrm flipV="1">
                <a:off x="2774" y="1421"/>
                <a:ext cx="267" cy="94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1" name="Rectangle 77"/>
              <p:cNvSpPr>
                <a:spLocks noChangeArrowheads="1"/>
              </p:cNvSpPr>
              <p:nvPr/>
            </p:nvSpPr>
            <p:spPr bwMode="auto">
              <a:xfrm>
                <a:off x="3041" y="1421"/>
                <a:ext cx="7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2" name="Line 78"/>
              <p:cNvSpPr>
                <a:spLocks noChangeShapeType="1"/>
              </p:cNvSpPr>
              <p:nvPr/>
            </p:nvSpPr>
            <p:spPr bwMode="auto">
              <a:xfrm>
                <a:off x="3041" y="1421"/>
                <a:ext cx="7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3" name="Line 79"/>
              <p:cNvSpPr>
                <a:spLocks noChangeShapeType="1"/>
              </p:cNvSpPr>
              <p:nvPr/>
            </p:nvSpPr>
            <p:spPr bwMode="auto">
              <a:xfrm>
                <a:off x="3041" y="1421"/>
                <a:ext cx="0" cy="8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4" name="Rectangle 80"/>
              <p:cNvSpPr>
                <a:spLocks noChangeArrowheads="1"/>
              </p:cNvSpPr>
              <p:nvPr/>
            </p:nvSpPr>
            <p:spPr bwMode="auto">
              <a:xfrm>
                <a:off x="3048" y="1421"/>
                <a:ext cx="1012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5" name="Line 81"/>
              <p:cNvSpPr>
                <a:spLocks noChangeShapeType="1"/>
              </p:cNvSpPr>
              <p:nvPr/>
            </p:nvSpPr>
            <p:spPr bwMode="auto">
              <a:xfrm>
                <a:off x="3048" y="1421"/>
                <a:ext cx="1012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6" name="Rectangle 82"/>
              <p:cNvSpPr>
                <a:spLocks noChangeArrowheads="1"/>
              </p:cNvSpPr>
              <p:nvPr/>
            </p:nvSpPr>
            <p:spPr bwMode="auto">
              <a:xfrm>
                <a:off x="4060" y="1421"/>
                <a:ext cx="7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7" name="Line 83"/>
              <p:cNvSpPr>
                <a:spLocks noChangeShapeType="1"/>
              </p:cNvSpPr>
              <p:nvPr/>
            </p:nvSpPr>
            <p:spPr bwMode="auto">
              <a:xfrm>
                <a:off x="4060" y="1421"/>
                <a:ext cx="7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8" name="Line 84"/>
              <p:cNvSpPr>
                <a:spLocks noChangeShapeType="1"/>
              </p:cNvSpPr>
              <p:nvPr/>
            </p:nvSpPr>
            <p:spPr bwMode="auto">
              <a:xfrm>
                <a:off x="4060" y="1421"/>
                <a:ext cx="0" cy="8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39" name="Rectangle 85"/>
              <p:cNvSpPr>
                <a:spLocks noChangeArrowheads="1"/>
              </p:cNvSpPr>
              <p:nvPr/>
            </p:nvSpPr>
            <p:spPr bwMode="auto">
              <a:xfrm>
                <a:off x="4067" y="1421"/>
                <a:ext cx="217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40" name="Line 86"/>
              <p:cNvSpPr>
                <a:spLocks noChangeShapeType="1"/>
              </p:cNvSpPr>
              <p:nvPr/>
            </p:nvSpPr>
            <p:spPr bwMode="auto">
              <a:xfrm>
                <a:off x="4067" y="1421"/>
                <a:ext cx="217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41" name="Rectangle 87"/>
              <p:cNvSpPr>
                <a:spLocks noChangeArrowheads="1"/>
              </p:cNvSpPr>
              <p:nvPr/>
            </p:nvSpPr>
            <p:spPr bwMode="auto">
              <a:xfrm>
                <a:off x="4284" y="1421"/>
                <a:ext cx="7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42" name="Line 88"/>
              <p:cNvSpPr>
                <a:spLocks noChangeShapeType="1"/>
              </p:cNvSpPr>
              <p:nvPr/>
            </p:nvSpPr>
            <p:spPr bwMode="auto">
              <a:xfrm>
                <a:off x="4284" y="1421"/>
                <a:ext cx="7" cy="0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43" name="Line 89"/>
              <p:cNvSpPr>
                <a:spLocks noChangeShapeType="1"/>
              </p:cNvSpPr>
              <p:nvPr/>
            </p:nvSpPr>
            <p:spPr bwMode="auto">
              <a:xfrm>
                <a:off x="4284" y="1421"/>
                <a:ext cx="0" cy="8"/>
              </a:xfrm>
              <a:prstGeom prst="line">
                <a:avLst/>
              </a:prstGeom>
              <a:noFill/>
              <a:ln w="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44" name="Rectangle 90"/>
              <p:cNvSpPr>
                <a:spLocks noChangeArrowheads="1"/>
              </p:cNvSpPr>
              <p:nvPr/>
            </p:nvSpPr>
            <p:spPr bwMode="auto">
              <a:xfrm>
                <a:off x="4291" y="1421"/>
                <a:ext cx="904" cy="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45" name="Line 91"/>
              <p:cNvSpPr>
                <a:spLocks noChangeShapeType="1"/>
              </p:cNvSpPr>
              <p:nvPr/>
            </p:nvSpPr>
            <p:spPr bwMode="auto">
              <a:xfrm>
                <a:off x="4291" y="1421"/>
                <a:ext cx="904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46" name="Rectangle 92"/>
              <p:cNvSpPr>
                <a:spLocks noChangeArrowheads="1"/>
              </p:cNvSpPr>
              <p:nvPr/>
            </p:nvSpPr>
            <p:spPr bwMode="auto">
              <a:xfrm>
                <a:off x="400" y="1645"/>
                <a:ext cx="57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  SBP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47" name="Rectangle 93"/>
              <p:cNvSpPr>
                <a:spLocks noChangeArrowheads="1"/>
              </p:cNvSpPr>
              <p:nvPr/>
            </p:nvSpPr>
            <p:spPr bwMode="auto">
              <a:xfrm>
                <a:off x="987" y="164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48" name="Rectangle 94"/>
              <p:cNvSpPr>
                <a:spLocks noChangeArrowheads="1"/>
              </p:cNvSpPr>
              <p:nvPr/>
            </p:nvSpPr>
            <p:spPr bwMode="auto">
              <a:xfrm>
                <a:off x="1975" y="1645"/>
                <a:ext cx="561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chemeClr val="tx2"/>
                    </a:solidFill>
                  </a:rPr>
                  <a:t>124±15</a:t>
                </a:r>
                <a:endParaRPr lang="en-GB" b="1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49" name="Rectangle 95"/>
              <p:cNvSpPr>
                <a:spLocks noChangeArrowheads="1"/>
              </p:cNvSpPr>
              <p:nvPr/>
            </p:nvSpPr>
            <p:spPr bwMode="auto">
              <a:xfrm>
                <a:off x="2585" y="164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0" name="Rectangle 96"/>
              <p:cNvSpPr>
                <a:spLocks noChangeArrowheads="1"/>
              </p:cNvSpPr>
              <p:nvPr/>
            </p:nvSpPr>
            <p:spPr bwMode="auto">
              <a:xfrm>
                <a:off x="2855" y="1645"/>
                <a:ext cx="1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&lt;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1" name="Rectangle 97"/>
              <p:cNvSpPr>
                <a:spLocks noChangeArrowheads="1"/>
              </p:cNvSpPr>
              <p:nvPr/>
            </p:nvSpPr>
            <p:spPr bwMode="auto">
              <a:xfrm>
                <a:off x="2963" y="164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2" name="Rectangle 98"/>
              <p:cNvSpPr>
                <a:spLocks noChangeArrowheads="1"/>
              </p:cNvSpPr>
              <p:nvPr/>
            </p:nvSpPr>
            <p:spPr bwMode="auto">
              <a:xfrm>
                <a:off x="3249" y="1645"/>
                <a:ext cx="577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chemeClr val="tx2"/>
                    </a:solidFill>
                  </a:rPr>
                  <a:t>129±16</a:t>
                </a:r>
                <a:endParaRPr lang="en-GB" b="1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53" name="Rectangle 99"/>
              <p:cNvSpPr>
                <a:spLocks noChangeArrowheads="1"/>
              </p:cNvSpPr>
              <p:nvPr/>
            </p:nvSpPr>
            <p:spPr bwMode="auto">
              <a:xfrm>
                <a:off x="3859" y="164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4" name="Rectangle 100"/>
              <p:cNvSpPr>
                <a:spLocks noChangeArrowheads="1"/>
              </p:cNvSpPr>
              <p:nvPr/>
            </p:nvSpPr>
            <p:spPr bwMode="auto">
              <a:xfrm>
                <a:off x="4175" y="164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5" name="Rectangle 101"/>
              <p:cNvSpPr>
                <a:spLocks noChangeArrowheads="1"/>
              </p:cNvSpPr>
              <p:nvPr/>
            </p:nvSpPr>
            <p:spPr bwMode="auto">
              <a:xfrm>
                <a:off x="4438" y="1645"/>
                <a:ext cx="532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CCFFCC"/>
                    </a:solidFill>
                  </a:rPr>
                  <a:t>126±13</a:t>
                </a:r>
                <a:endParaRPr lang="en-GB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56" name="Rectangle 102"/>
              <p:cNvSpPr>
                <a:spLocks noChangeArrowheads="1"/>
              </p:cNvSpPr>
              <p:nvPr/>
            </p:nvSpPr>
            <p:spPr bwMode="auto">
              <a:xfrm>
                <a:off x="5048" y="164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7" name="Rectangle 103"/>
              <p:cNvSpPr>
                <a:spLocks noChangeArrowheads="1"/>
              </p:cNvSpPr>
              <p:nvPr/>
            </p:nvSpPr>
            <p:spPr bwMode="auto">
              <a:xfrm>
                <a:off x="400" y="1862"/>
                <a:ext cx="124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  DBP (mmHg)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8" name="Rectangle 104"/>
              <p:cNvSpPr>
                <a:spLocks noChangeArrowheads="1"/>
              </p:cNvSpPr>
              <p:nvPr/>
            </p:nvSpPr>
            <p:spPr bwMode="auto">
              <a:xfrm>
                <a:off x="1659" y="186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59" name="Rectangle 105"/>
              <p:cNvSpPr>
                <a:spLocks noChangeArrowheads="1"/>
              </p:cNvSpPr>
              <p:nvPr/>
            </p:nvSpPr>
            <p:spPr bwMode="auto">
              <a:xfrm>
                <a:off x="2021" y="1862"/>
                <a:ext cx="478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chemeClr val="tx2"/>
                    </a:solidFill>
                  </a:rPr>
                  <a:t>78±10</a:t>
                </a:r>
                <a:endParaRPr lang="en-GB" b="1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60" name="Rectangle 106"/>
              <p:cNvSpPr>
                <a:spLocks noChangeArrowheads="1"/>
              </p:cNvSpPr>
              <p:nvPr/>
            </p:nvSpPr>
            <p:spPr bwMode="auto">
              <a:xfrm>
                <a:off x="2531" y="186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61" name="Rectangle 107"/>
              <p:cNvSpPr>
                <a:spLocks noChangeArrowheads="1"/>
              </p:cNvSpPr>
              <p:nvPr/>
            </p:nvSpPr>
            <p:spPr bwMode="auto">
              <a:xfrm>
                <a:off x="2855" y="1862"/>
                <a:ext cx="1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&lt;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62" name="Rectangle 108"/>
              <p:cNvSpPr>
                <a:spLocks noChangeArrowheads="1"/>
              </p:cNvSpPr>
              <p:nvPr/>
            </p:nvSpPr>
            <p:spPr bwMode="auto">
              <a:xfrm>
                <a:off x="2963" y="186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63" name="Rectangle 109"/>
              <p:cNvSpPr>
                <a:spLocks noChangeArrowheads="1"/>
              </p:cNvSpPr>
              <p:nvPr/>
            </p:nvSpPr>
            <p:spPr bwMode="auto">
              <a:xfrm>
                <a:off x="3303" y="1862"/>
                <a:ext cx="475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chemeClr val="tx2"/>
                    </a:solidFill>
                  </a:rPr>
                  <a:t>82±11</a:t>
                </a:r>
                <a:endParaRPr lang="en-GB" b="1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64" name="Rectangle 110"/>
              <p:cNvSpPr>
                <a:spLocks noChangeArrowheads="1"/>
              </p:cNvSpPr>
              <p:nvPr/>
            </p:nvSpPr>
            <p:spPr bwMode="auto">
              <a:xfrm>
                <a:off x="3813" y="186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65" name="Rectangle 111"/>
              <p:cNvSpPr>
                <a:spLocks noChangeArrowheads="1"/>
              </p:cNvSpPr>
              <p:nvPr/>
            </p:nvSpPr>
            <p:spPr bwMode="auto">
              <a:xfrm>
                <a:off x="4175" y="186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66" name="Rectangle 112"/>
              <p:cNvSpPr>
                <a:spLocks noChangeArrowheads="1"/>
              </p:cNvSpPr>
              <p:nvPr/>
            </p:nvSpPr>
            <p:spPr bwMode="auto">
              <a:xfrm>
                <a:off x="4546" y="1862"/>
                <a:ext cx="368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CCFFCC"/>
                    </a:solidFill>
                  </a:rPr>
                  <a:t>81±8</a:t>
                </a:r>
                <a:endParaRPr lang="en-GB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67" name="Rectangle 113"/>
              <p:cNvSpPr>
                <a:spLocks noChangeArrowheads="1"/>
              </p:cNvSpPr>
              <p:nvPr/>
            </p:nvSpPr>
            <p:spPr bwMode="auto">
              <a:xfrm>
                <a:off x="4947" y="186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68" name="Rectangle 114"/>
              <p:cNvSpPr>
                <a:spLocks noChangeArrowheads="1"/>
              </p:cNvSpPr>
              <p:nvPr/>
            </p:nvSpPr>
            <p:spPr bwMode="auto">
              <a:xfrm>
                <a:off x="400" y="2070"/>
                <a:ext cx="448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  PP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69" name="Rectangle 115"/>
              <p:cNvSpPr>
                <a:spLocks noChangeArrowheads="1"/>
              </p:cNvSpPr>
              <p:nvPr/>
            </p:nvSpPr>
            <p:spPr bwMode="auto">
              <a:xfrm>
                <a:off x="863" y="2070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0" name="Rectangle 116"/>
              <p:cNvSpPr>
                <a:spLocks noChangeArrowheads="1"/>
              </p:cNvSpPr>
              <p:nvPr/>
            </p:nvSpPr>
            <p:spPr bwMode="auto">
              <a:xfrm>
                <a:off x="2026" y="2070"/>
                <a:ext cx="45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46±9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1" name="Rectangle 117"/>
              <p:cNvSpPr>
                <a:spLocks noChangeArrowheads="1"/>
              </p:cNvSpPr>
              <p:nvPr/>
            </p:nvSpPr>
            <p:spPr bwMode="auto">
              <a:xfrm>
                <a:off x="2477" y="2070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2" name="Rectangle 118"/>
              <p:cNvSpPr>
                <a:spLocks noChangeArrowheads="1"/>
              </p:cNvSpPr>
              <p:nvPr/>
            </p:nvSpPr>
            <p:spPr bwMode="auto">
              <a:xfrm>
                <a:off x="2909" y="2070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3" name="Rectangle 119"/>
              <p:cNvSpPr>
                <a:spLocks noChangeArrowheads="1"/>
              </p:cNvSpPr>
              <p:nvPr/>
            </p:nvSpPr>
            <p:spPr bwMode="auto">
              <a:xfrm>
                <a:off x="3303" y="2070"/>
                <a:ext cx="5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48±10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4" name="Rectangle 120"/>
              <p:cNvSpPr>
                <a:spLocks noChangeArrowheads="1"/>
              </p:cNvSpPr>
              <p:nvPr/>
            </p:nvSpPr>
            <p:spPr bwMode="auto">
              <a:xfrm>
                <a:off x="3813" y="2070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5" name="Rectangle 121"/>
              <p:cNvSpPr>
                <a:spLocks noChangeArrowheads="1"/>
              </p:cNvSpPr>
              <p:nvPr/>
            </p:nvSpPr>
            <p:spPr bwMode="auto">
              <a:xfrm>
                <a:off x="4175" y="2070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6" name="Rectangle 122"/>
              <p:cNvSpPr>
                <a:spLocks noChangeArrowheads="1"/>
              </p:cNvSpPr>
              <p:nvPr/>
            </p:nvSpPr>
            <p:spPr bwMode="auto">
              <a:xfrm>
                <a:off x="4556" y="2069"/>
                <a:ext cx="362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dirty="0">
                    <a:solidFill>
                      <a:srgbClr val="CCFFCC"/>
                    </a:solidFill>
                  </a:rPr>
                  <a:t>45±7</a:t>
                </a:r>
                <a:endParaRPr lang="en-GB" dirty="0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77" name="Rectangle 123"/>
              <p:cNvSpPr>
                <a:spLocks noChangeArrowheads="1"/>
              </p:cNvSpPr>
              <p:nvPr/>
            </p:nvSpPr>
            <p:spPr bwMode="auto">
              <a:xfrm>
                <a:off x="5056" y="2070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8" name="Rectangle 126"/>
              <p:cNvSpPr>
                <a:spLocks noChangeArrowheads="1"/>
              </p:cNvSpPr>
              <p:nvPr/>
            </p:nvSpPr>
            <p:spPr bwMode="auto">
              <a:xfrm>
                <a:off x="2276" y="2286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79" name="Rectangle 127"/>
              <p:cNvSpPr>
                <a:spLocks noChangeArrowheads="1"/>
              </p:cNvSpPr>
              <p:nvPr/>
            </p:nvSpPr>
            <p:spPr bwMode="auto">
              <a:xfrm>
                <a:off x="2909" y="2286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0" name="Rectangle 128"/>
              <p:cNvSpPr>
                <a:spLocks noChangeArrowheads="1"/>
              </p:cNvSpPr>
              <p:nvPr/>
            </p:nvSpPr>
            <p:spPr bwMode="auto">
              <a:xfrm>
                <a:off x="3558" y="2286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1" name="Rectangle 129"/>
              <p:cNvSpPr>
                <a:spLocks noChangeArrowheads="1"/>
              </p:cNvSpPr>
              <p:nvPr/>
            </p:nvSpPr>
            <p:spPr bwMode="auto">
              <a:xfrm>
                <a:off x="4175" y="2286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2" name="Rectangle 130"/>
              <p:cNvSpPr>
                <a:spLocks noChangeArrowheads="1"/>
              </p:cNvSpPr>
              <p:nvPr/>
            </p:nvSpPr>
            <p:spPr bwMode="auto">
              <a:xfrm>
                <a:off x="4747" y="2286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3" name="Rectangle 131"/>
              <p:cNvSpPr>
                <a:spLocks noChangeArrowheads="1"/>
              </p:cNvSpPr>
              <p:nvPr/>
            </p:nvSpPr>
            <p:spPr bwMode="auto">
              <a:xfrm>
                <a:off x="400" y="2495"/>
                <a:ext cx="945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  HR (bpm)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4" name="Rectangle 132"/>
              <p:cNvSpPr>
                <a:spLocks noChangeArrowheads="1"/>
              </p:cNvSpPr>
              <p:nvPr/>
            </p:nvSpPr>
            <p:spPr bwMode="auto">
              <a:xfrm>
                <a:off x="1357" y="249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5" name="Rectangle 133"/>
              <p:cNvSpPr>
                <a:spLocks noChangeArrowheads="1"/>
              </p:cNvSpPr>
              <p:nvPr/>
            </p:nvSpPr>
            <p:spPr bwMode="auto">
              <a:xfrm>
                <a:off x="2021" y="2495"/>
                <a:ext cx="453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chemeClr val="tx2"/>
                    </a:solidFill>
                  </a:rPr>
                  <a:t>68±11</a:t>
                </a:r>
                <a:endParaRPr lang="en-GB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86" name="Rectangle 134"/>
              <p:cNvSpPr>
                <a:spLocks noChangeArrowheads="1"/>
              </p:cNvSpPr>
              <p:nvPr/>
            </p:nvSpPr>
            <p:spPr bwMode="auto">
              <a:xfrm>
                <a:off x="2531" y="249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7" name="Rectangle 135"/>
              <p:cNvSpPr>
                <a:spLocks noChangeArrowheads="1"/>
              </p:cNvSpPr>
              <p:nvPr/>
            </p:nvSpPr>
            <p:spPr bwMode="auto">
              <a:xfrm>
                <a:off x="2855" y="2495"/>
                <a:ext cx="1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&gt;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8" name="Rectangle 136"/>
              <p:cNvSpPr>
                <a:spLocks noChangeArrowheads="1"/>
              </p:cNvSpPr>
              <p:nvPr/>
            </p:nvSpPr>
            <p:spPr bwMode="auto">
              <a:xfrm>
                <a:off x="2963" y="249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89" name="Rectangle 137"/>
              <p:cNvSpPr>
                <a:spLocks noChangeArrowheads="1"/>
              </p:cNvSpPr>
              <p:nvPr/>
            </p:nvSpPr>
            <p:spPr bwMode="auto">
              <a:xfrm>
                <a:off x="3357" y="2495"/>
                <a:ext cx="4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64±8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0" name="Rectangle 138"/>
              <p:cNvSpPr>
                <a:spLocks noChangeArrowheads="1"/>
              </p:cNvSpPr>
              <p:nvPr/>
            </p:nvSpPr>
            <p:spPr bwMode="auto">
              <a:xfrm>
                <a:off x="3759" y="249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1" name="Rectangle 139"/>
              <p:cNvSpPr>
                <a:spLocks noChangeArrowheads="1"/>
              </p:cNvSpPr>
              <p:nvPr/>
            </p:nvSpPr>
            <p:spPr bwMode="auto">
              <a:xfrm>
                <a:off x="4121" y="2495"/>
                <a:ext cx="1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&gt;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2" name="Rectangle 140"/>
              <p:cNvSpPr>
                <a:spLocks noChangeArrowheads="1"/>
              </p:cNvSpPr>
              <p:nvPr/>
            </p:nvSpPr>
            <p:spPr bwMode="auto">
              <a:xfrm>
                <a:off x="4229" y="249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3" name="Rectangle 141"/>
              <p:cNvSpPr>
                <a:spLocks noChangeArrowheads="1"/>
              </p:cNvSpPr>
              <p:nvPr/>
            </p:nvSpPr>
            <p:spPr bwMode="auto">
              <a:xfrm>
                <a:off x="4546" y="2495"/>
                <a:ext cx="370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CCFFCC"/>
                    </a:solidFill>
                  </a:rPr>
                  <a:t>61±8</a:t>
                </a:r>
                <a:endParaRPr lang="en-GB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94" name="Rectangle 142"/>
              <p:cNvSpPr>
                <a:spLocks noChangeArrowheads="1"/>
              </p:cNvSpPr>
              <p:nvPr/>
            </p:nvSpPr>
            <p:spPr bwMode="auto">
              <a:xfrm>
                <a:off x="4947" y="249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5" name="Rectangle 143"/>
              <p:cNvSpPr>
                <a:spLocks noChangeArrowheads="1"/>
              </p:cNvSpPr>
              <p:nvPr/>
            </p:nvSpPr>
            <p:spPr bwMode="auto">
              <a:xfrm>
                <a:off x="400" y="2711"/>
                <a:ext cx="478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  BMI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6" name="Rectangle 144"/>
              <p:cNvSpPr>
                <a:spLocks noChangeArrowheads="1"/>
              </p:cNvSpPr>
              <p:nvPr/>
            </p:nvSpPr>
            <p:spPr bwMode="auto">
              <a:xfrm>
                <a:off x="887" y="271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i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7" name="Rectangle 145"/>
              <p:cNvSpPr>
                <a:spLocks noChangeArrowheads="1"/>
              </p:cNvSpPr>
              <p:nvPr/>
            </p:nvSpPr>
            <p:spPr bwMode="auto">
              <a:xfrm>
                <a:off x="2026" y="2711"/>
                <a:ext cx="4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27±3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8" name="Rectangle 146"/>
              <p:cNvSpPr>
                <a:spLocks noChangeArrowheads="1"/>
              </p:cNvSpPr>
              <p:nvPr/>
            </p:nvSpPr>
            <p:spPr bwMode="auto">
              <a:xfrm>
                <a:off x="2477" y="271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799" name="Rectangle 147"/>
              <p:cNvSpPr>
                <a:spLocks noChangeArrowheads="1"/>
              </p:cNvSpPr>
              <p:nvPr/>
            </p:nvSpPr>
            <p:spPr bwMode="auto">
              <a:xfrm>
                <a:off x="2909" y="271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0" name="Rectangle 148"/>
              <p:cNvSpPr>
                <a:spLocks noChangeArrowheads="1"/>
              </p:cNvSpPr>
              <p:nvPr/>
            </p:nvSpPr>
            <p:spPr bwMode="auto">
              <a:xfrm>
                <a:off x="3357" y="2711"/>
                <a:ext cx="407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28±5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1" name="Rectangle 149"/>
              <p:cNvSpPr>
                <a:spLocks noChangeArrowheads="1"/>
              </p:cNvSpPr>
              <p:nvPr/>
            </p:nvSpPr>
            <p:spPr bwMode="auto">
              <a:xfrm>
                <a:off x="3759" y="271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2" name="Rectangle 150"/>
              <p:cNvSpPr>
                <a:spLocks noChangeArrowheads="1"/>
              </p:cNvSpPr>
              <p:nvPr/>
            </p:nvSpPr>
            <p:spPr bwMode="auto">
              <a:xfrm>
                <a:off x="4175" y="271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3" name="Rectangle 151"/>
              <p:cNvSpPr>
                <a:spLocks noChangeArrowheads="1"/>
              </p:cNvSpPr>
              <p:nvPr/>
            </p:nvSpPr>
            <p:spPr bwMode="auto">
              <a:xfrm>
                <a:off x="4546" y="2711"/>
                <a:ext cx="362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CCFFCC"/>
                    </a:solidFill>
                  </a:rPr>
                  <a:t>27±4</a:t>
                </a:r>
                <a:endParaRPr lang="en-GB">
                  <a:solidFill>
                    <a:srgbClr val="CC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804" name="Rectangle 152"/>
              <p:cNvSpPr>
                <a:spLocks noChangeArrowheads="1"/>
              </p:cNvSpPr>
              <p:nvPr/>
            </p:nvSpPr>
            <p:spPr bwMode="auto">
              <a:xfrm>
                <a:off x="4947" y="271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5" name="Rectangle 153"/>
              <p:cNvSpPr>
                <a:spLocks noChangeArrowheads="1"/>
              </p:cNvSpPr>
              <p:nvPr/>
            </p:nvSpPr>
            <p:spPr bwMode="auto">
              <a:xfrm>
                <a:off x="1010" y="2919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6" name="Rectangle 154"/>
              <p:cNvSpPr>
                <a:spLocks noChangeArrowheads="1"/>
              </p:cNvSpPr>
              <p:nvPr/>
            </p:nvSpPr>
            <p:spPr bwMode="auto">
              <a:xfrm>
                <a:off x="1566" y="2919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7" name="Rectangle 155"/>
              <p:cNvSpPr>
                <a:spLocks noChangeArrowheads="1"/>
              </p:cNvSpPr>
              <p:nvPr/>
            </p:nvSpPr>
            <p:spPr bwMode="auto">
              <a:xfrm>
                <a:off x="1736" y="2919"/>
                <a:ext cx="5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600" b="1" i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8" name="Rectangle 156"/>
              <p:cNvSpPr>
                <a:spLocks noChangeArrowheads="1"/>
              </p:cNvSpPr>
              <p:nvPr/>
            </p:nvSpPr>
            <p:spPr bwMode="auto">
              <a:xfrm>
                <a:off x="1844" y="2919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09" name="Rectangle 157"/>
              <p:cNvSpPr>
                <a:spLocks noChangeArrowheads="1"/>
              </p:cNvSpPr>
              <p:nvPr/>
            </p:nvSpPr>
            <p:spPr bwMode="auto">
              <a:xfrm>
                <a:off x="2716" y="2919"/>
                <a:ext cx="5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6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0" name="Rectangle 158"/>
              <p:cNvSpPr>
                <a:spLocks noChangeArrowheads="1"/>
              </p:cNvSpPr>
              <p:nvPr/>
            </p:nvSpPr>
            <p:spPr bwMode="auto">
              <a:xfrm>
                <a:off x="2909" y="291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1" name="Rectangle 159"/>
              <p:cNvSpPr>
                <a:spLocks noChangeArrowheads="1"/>
              </p:cNvSpPr>
              <p:nvPr/>
            </p:nvSpPr>
            <p:spPr bwMode="auto">
              <a:xfrm>
                <a:off x="3558" y="291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2" name="Rectangle 160"/>
              <p:cNvSpPr>
                <a:spLocks noChangeArrowheads="1"/>
              </p:cNvSpPr>
              <p:nvPr/>
            </p:nvSpPr>
            <p:spPr bwMode="auto">
              <a:xfrm>
                <a:off x="4175" y="291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00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3" name="Rectangle 161"/>
              <p:cNvSpPr>
                <a:spLocks noChangeArrowheads="1"/>
              </p:cNvSpPr>
              <p:nvPr/>
            </p:nvSpPr>
            <p:spPr bwMode="auto">
              <a:xfrm>
                <a:off x="4747" y="2919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4" name="Rectangle 162"/>
              <p:cNvSpPr>
                <a:spLocks noChangeArrowheads="1"/>
              </p:cNvSpPr>
              <p:nvPr/>
            </p:nvSpPr>
            <p:spPr bwMode="auto">
              <a:xfrm>
                <a:off x="400" y="3151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5" name="Rectangle 163"/>
              <p:cNvSpPr>
                <a:spLocks noChangeArrowheads="1"/>
              </p:cNvSpPr>
              <p:nvPr/>
            </p:nvSpPr>
            <p:spPr bwMode="auto">
              <a:xfrm>
                <a:off x="1473" y="31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 i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6" name="Rectangle 164"/>
              <p:cNvSpPr>
                <a:spLocks noChangeArrowheads="1"/>
              </p:cNvSpPr>
              <p:nvPr/>
            </p:nvSpPr>
            <p:spPr bwMode="auto">
              <a:xfrm>
                <a:off x="1975" y="3151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7" name="Rectangle 165"/>
              <p:cNvSpPr>
                <a:spLocks noChangeArrowheads="1"/>
              </p:cNvSpPr>
              <p:nvPr/>
            </p:nvSpPr>
            <p:spPr bwMode="auto">
              <a:xfrm>
                <a:off x="2585" y="31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8" name="Rectangle 166"/>
              <p:cNvSpPr>
                <a:spLocks noChangeArrowheads="1"/>
              </p:cNvSpPr>
              <p:nvPr/>
            </p:nvSpPr>
            <p:spPr bwMode="auto">
              <a:xfrm>
                <a:off x="2855" y="3151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19" name="Rectangle 167"/>
              <p:cNvSpPr>
                <a:spLocks noChangeArrowheads="1"/>
              </p:cNvSpPr>
              <p:nvPr/>
            </p:nvSpPr>
            <p:spPr bwMode="auto">
              <a:xfrm>
                <a:off x="2963" y="31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0" name="Rectangle 168"/>
              <p:cNvSpPr>
                <a:spLocks noChangeArrowheads="1"/>
              </p:cNvSpPr>
              <p:nvPr/>
            </p:nvSpPr>
            <p:spPr bwMode="auto">
              <a:xfrm>
                <a:off x="3249" y="3151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1" name="Rectangle 169"/>
              <p:cNvSpPr>
                <a:spLocks noChangeArrowheads="1"/>
              </p:cNvSpPr>
              <p:nvPr/>
            </p:nvSpPr>
            <p:spPr bwMode="auto">
              <a:xfrm>
                <a:off x="3859" y="31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2" name="Rectangle 170"/>
              <p:cNvSpPr>
                <a:spLocks noChangeArrowheads="1"/>
              </p:cNvSpPr>
              <p:nvPr/>
            </p:nvSpPr>
            <p:spPr bwMode="auto">
              <a:xfrm>
                <a:off x="4121" y="3151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3" name="Rectangle 171"/>
              <p:cNvSpPr>
                <a:spLocks noChangeArrowheads="1"/>
              </p:cNvSpPr>
              <p:nvPr/>
            </p:nvSpPr>
            <p:spPr bwMode="auto">
              <a:xfrm>
                <a:off x="4229" y="31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4" name="Rectangle 172"/>
              <p:cNvSpPr>
                <a:spLocks noChangeArrowheads="1"/>
              </p:cNvSpPr>
              <p:nvPr/>
            </p:nvSpPr>
            <p:spPr bwMode="auto">
              <a:xfrm>
                <a:off x="4438" y="3151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5" name="Rectangle 173"/>
              <p:cNvSpPr>
                <a:spLocks noChangeArrowheads="1"/>
              </p:cNvSpPr>
              <p:nvPr/>
            </p:nvSpPr>
            <p:spPr bwMode="auto">
              <a:xfrm>
                <a:off x="5048" y="3151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6" name="Rectangle 174"/>
              <p:cNvSpPr>
                <a:spLocks noChangeArrowheads="1"/>
              </p:cNvSpPr>
              <p:nvPr/>
            </p:nvSpPr>
            <p:spPr bwMode="auto">
              <a:xfrm>
                <a:off x="400" y="336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7" name="Rectangle 175"/>
              <p:cNvSpPr>
                <a:spLocks noChangeArrowheads="1"/>
              </p:cNvSpPr>
              <p:nvPr/>
            </p:nvSpPr>
            <p:spPr bwMode="auto">
              <a:xfrm>
                <a:off x="1388" y="3367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 i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8" name="Rectangle 176"/>
              <p:cNvSpPr>
                <a:spLocks noChangeArrowheads="1"/>
              </p:cNvSpPr>
              <p:nvPr/>
            </p:nvSpPr>
            <p:spPr bwMode="auto">
              <a:xfrm>
                <a:off x="2021" y="336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29" name="Rectangle 177"/>
              <p:cNvSpPr>
                <a:spLocks noChangeArrowheads="1"/>
              </p:cNvSpPr>
              <p:nvPr/>
            </p:nvSpPr>
            <p:spPr bwMode="auto">
              <a:xfrm>
                <a:off x="2531" y="3367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0" name="Rectangle 178"/>
              <p:cNvSpPr>
                <a:spLocks noChangeArrowheads="1"/>
              </p:cNvSpPr>
              <p:nvPr/>
            </p:nvSpPr>
            <p:spPr bwMode="auto">
              <a:xfrm>
                <a:off x="2855" y="336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1" name="Rectangle 179"/>
              <p:cNvSpPr>
                <a:spLocks noChangeArrowheads="1"/>
              </p:cNvSpPr>
              <p:nvPr/>
            </p:nvSpPr>
            <p:spPr bwMode="auto">
              <a:xfrm>
                <a:off x="2963" y="3367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2" name="Rectangle 180"/>
              <p:cNvSpPr>
                <a:spLocks noChangeArrowheads="1"/>
              </p:cNvSpPr>
              <p:nvPr/>
            </p:nvSpPr>
            <p:spPr bwMode="auto">
              <a:xfrm>
                <a:off x="3303" y="336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3" name="Rectangle 181"/>
              <p:cNvSpPr>
                <a:spLocks noChangeArrowheads="1"/>
              </p:cNvSpPr>
              <p:nvPr/>
            </p:nvSpPr>
            <p:spPr bwMode="auto">
              <a:xfrm>
                <a:off x="3813" y="3367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4" name="Rectangle 182"/>
              <p:cNvSpPr>
                <a:spLocks noChangeArrowheads="1"/>
              </p:cNvSpPr>
              <p:nvPr/>
            </p:nvSpPr>
            <p:spPr bwMode="auto">
              <a:xfrm>
                <a:off x="4121" y="336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5" name="Rectangle 183"/>
              <p:cNvSpPr>
                <a:spLocks noChangeArrowheads="1"/>
              </p:cNvSpPr>
              <p:nvPr/>
            </p:nvSpPr>
            <p:spPr bwMode="auto">
              <a:xfrm>
                <a:off x="4229" y="3367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6" name="Rectangle 184"/>
              <p:cNvSpPr>
                <a:spLocks noChangeArrowheads="1"/>
              </p:cNvSpPr>
              <p:nvPr/>
            </p:nvSpPr>
            <p:spPr bwMode="auto">
              <a:xfrm>
                <a:off x="4492" y="336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7" name="Rectangle 185"/>
              <p:cNvSpPr>
                <a:spLocks noChangeArrowheads="1"/>
              </p:cNvSpPr>
              <p:nvPr/>
            </p:nvSpPr>
            <p:spPr bwMode="auto">
              <a:xfrm>
                <a:off x="5002" y="3367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8" name="Rectangle 186"/>
              <p:cNvSpPr>
                <a:spLocks noChangeArrowheads="1"/>
              </p:cNvSpPr>
              <p:nvPr/>
            </p:nvSpPr>
            <p:spPr bwMode="auto">
              <a:xfrm>
                <a:off x="400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39" name="Rectangle 187"/>
              <p:cNvSpPr>
                <a:spLocks noChangeArrowheads="1"/>
              </p:cNvSpPr>
              <p:nvPr/>
            </p:nvSpPr>
            <p:spPr bwMode="auto">
              <a:xfrm>
                <a:off x="1357" y="357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 i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0" name="Rectangle 188"/>
              <p:cNvSpPr>
                <a:spLocks noChangeArrowheads="1"/>
              </p:cNvSpPr>
              <p:nvPr/>
            </p:nvSpPr>
            <p:spPr bwMode="auto">
              <a:xfrm>
                <a:off x="1991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1" name="Rectangle 189"/>
              <p:cNvSpPr>
                <a:spLocks noChangeArrowheads="1"/>
              </p:cNvSpPr>
              <p:nvPr/>
            </p:nvSpPr>
            <p:spPr bwMode="auto">
              <a:xfrm>
                <a:off x="2052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2" name="Rectangle 190"/>
              <p:cNvSpPr>
                <a:spLocks noChangeArrowheads="1"/>
              </p:cNvSpPr>
              <p:nvPr/>
            </p:nvSpPr>
            <p:spPr bwMode="auto">
              <a:xfrm>
                <a:off x="2562" y="357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3" name="Rectangle 191"/>
              <p:cNvSpPr>
                <a:spLocks noChangeArrowheads="1"/>
              </p:cNvSpPr>
              <p:nvPr/>
            </p:nvSpPr>
            <p:spPr bwMode="auto">
              <a:xfrm>
                <a:off x="2855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4" name="Rectangle 192"/>
              <p:cNvSpPr>
                <a:spLocks noChangeArrowheads="1"/>
              </p:cNvSpPr>
              <p:nvPr/>
            </p:nvSpPr>
            <p:spPr bwMode="auto">
              <a:xfrm>
                <a:off x="2963" y="357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5" name="Rectangle 193"/>
              <p:cNvSpPr>
                <a:spLocks noChangeArrowheads="1"/>
              </p:cNvSpPr>
              <p:nvPr/>
            </p:nvSpPr>
            <p:spPr bwMode="auto">
              <a:xfrm>
                <a:off x="3272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6" name="Rectangle 194"/>
              <p:cNvSpPr>
                <a:spLocks noChangeArrowheads="1"/>
              </p:cNvSpPr>
              <p:nvPr/>
            </p:nvSpPr>
            <p:spPr bwMode="auto">
              <a:xfrm>
                <a:off x="3334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7" name="Rectangle 195"/>
              <p:cNvSpPr>
                <a:spLocks noChangeArrowheads="1"/>
              </p:cNvSpPr>
              <p:nvPr/>
            </p:nvSpPr>
            <p:spPr bwMode="auto">
              <a:xfrm>
                <a:off x="3843" y="357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FF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8" name="Rectangle 196"/>
              <p:cNvSpPr>
                <a:spLocks noChangeArrowheads="1"/>
              </p:cNvSpPr>
              <p:nvPr/>
            </p:nvSpPr>
            <p:spPr bwMode="auto">
              <a:xfrm>
                <a:off x="4121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49" name="Rectangle 197"/>
              <p:cNvSpPr>
                <a:spLocks noChangeArrowheads="1"/>
              </p:cNvSpPr>
              <p:nvPr/>
            </p:nvSpPr>
            <p:spPr bwMode="auto">
              <a:xfrm>
                <a:off x="4229" y="357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FF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0" name="Rectangle 198"/>
              <p:cNvSpPr>
                <a:spLocks noChangeArrowheads="1"/>
              </p:cNvSpPr>
              <p:nvPr/>
            </p:nvSpPr>
            <p:spPr bwMode="auto">
              <a:xfrm>
                <a:off x="4515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1" name="Rectangle 199"/>
              <p:cNvSpPr>
                <a:spLocks noChangeArrowheads="1"/>
              </p:cNvSpPr>
              <p:nvPr/>
            </p:nvSpPr>
            <p:spPr bwMode="auto">
              <a:xfrm>
                <a:off x="4577" y="3575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2" name="Rectangle 200"/>
              <p:cNvSpPr>
                <a:spLocks noChangeArrowheads="1"/>
              </p:cNvSpPr>
              <p:nvPr/>
            </p:nvSpPr>
            <p:spPr bwMode="auto">
              <a:xfrm>
                <a:off x="4978" y="3575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3" name="Rectangle 201"/>
              <p:cNvSpPr>
                <a:spLocks noChangeArrowheads="1"/>
              </p:cNvSpPr>
              <p:nvPr/>
            </p:nvSpPr>
            <p:spPr bwMode="auto">
              <a:xfrm>
                <a:off x="400" y="3792"/>
                <a:ext cx="153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 i="1">
                    <a:solidFill>
                      <a:srgbClr val="00FF00"/>
                    </a:solidFill>
                  </a:rPr>
                  <a:t>  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4" name="Rectangle 202"/>
              <p:cNvSpPr>
                <a:spLocks noChangeArrowheads="1"/>
              </p:cNvSpPr>
              <p:nvPr/>
            </p:nvSpPr>
            <p:spPr bwMode="auto">
              <a:xfrm>
                <a:off x="1033" y="379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 i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5" name="Rectangle 203"/>
              <p:cNvSpPr>
                <a:spLocks noChangeArrowheads="1"/>
              </p:cNvSpPr>
              <p:nvPr/>
            </p:nvSpPr>
            <p:spPr bwMode="auto">
              <a:xfrm>
                <a:off x="1087" y="3831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6" name="Rectangle 204"/>
              <p:cNvSpPr>
                <a:spLocks noChangeArrowheads="1"/>
              </p:cNvSpPr>
              <p:nvPr/>
            </p:nvSpPr>
            <p:spPr bwMode="auto">
              <a:xfrm>
                <a:off x="1643" y="3792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2300" b="1" i="1">
                    <a:solidFill>
                      <a:srgbClr val="00FF00"/>
                    </a:solidFill>
                  </a:rPr>
                  <a:t> </a:t>
                </a:r>
                <a:endParaRPr lang="en-GB">
                  <a:latin typeface="Times New Roman" pitchFamily="18" charset="0"/>
                </a:endParaRPr>
              </a:p>
            </p:txBody>
          </p:sp>
          <p:sp>
            <p:nvSpPr>
              <p:cNvPr id="26857" name="Rectangle 205"/>
              <p:cNvSpPr>
                <a:spLocks noChangeArrowheads="1"/>
              </p:cNvSpPr>
              <p:nvPr/>
            </p:nvSpPr>
            <p:spPr bwMode="auto">
              <a:xfrm>
                <a:off x="1975" y="3792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GB">
                  <a:latin typeface="Times New Roman" pitchFamily="18" charset="0"/>
                </a:endParaRPr>
              </a:p>
            </p:txBody>
          </p:sp>
        </p:grpSp>
        <p:sp>
          <p:nvSpPr>
            <p:cNvPr id="26641" name="Rectangle 207"/>
            <p:cNvSpPr>
              <a:spLocks noChangeArrowheads="1"/>
            </p:cNvSpPr>
            <p:nvPr/>
          </p:nvSpPr>
          <p:spPr bwMode="auto">
            <a:xfrm>
              <a:off x="2585" y="3792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FFFF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42" name="Rectangle 208"/>
            <p:cNvSpPr>
              <a:spLocks noChangeArrowheads="1"/>
            </p:cNvSpPr>
            <p:nvPr/>
          </p:nvSpPr>
          <p:spPr bwMode="auto">
            <a:xfrm>
              <a:off x="2909" y="3792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43" name="Rectangle 209"/>
            <p:cNvSpPr>
              <a:spLocks noChangeArrowheads="1"/>
            </p:cNvSpPr>
            <p:nvPr/>
          </p:nvSpPr>
          <p:spPr bwMode="auto">
            <a:xfrm>
              <a:off x="3249" y="3792"/>
              <a:ext cx="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GB">
                <a:latin typeface="Times New Roman" pitchFamily="18" charset="0"/>
              </a:endParaRPr>
            </a:p>
          </p:txBody>
        </p:sp>
        <p:sp>
          <p:nvSpPr>
            <p:cNvPr id="26644" name="Rectangle 210"/>
            <p:cNvSpPr>
              <a:spLocks noChangeArrowheads="1"/>
            </p:cNvSpPr>
            <p:nvPr/>
          </p:nvSpPr>
          <p:spPr bwMode="auto">
            <a:xfrm>
              <a:off x="3859" y="3792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FFFF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45" name="Rectangle 211"/>
            <p:cNvSpPr>
              <a:spLocks noChangeArrowheads="1"/>
            </p:cNvSpPr>
            <p:nvPr/>
          </p:nvSpPr>
          <p:spPr bwMode="auto">
            <a:xfrm>
              <a:off x="4175" y="3792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46" name="Rectangle 212"/>
            <p:cNvSpPr>
              <a:spLocks noChangeArrowheads="1"/>
            </p:cNvSpPr>
            <p:nvPr/>
          </p:nvSpPr>
          <p:spPr bwMode="auto">
            <a:xfrm>
              <a:off x="4438" y="3792"/>
              <a:ext cx="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GB">
                <a:latin typeface="Times New Roman" pitchFamily="18" charset="0"/>
              </a:endParaRPr>
            </a:p>
          </p:txBody>
        </p:sp>
        <p:sp>
          <p:nvSpPr>
            <p:cNvPr id="26647" name="Rectangle 213"/>
            <p:cNvSpPr>
              <a:spLocks noChangeArrowheads="1"/>
            </p:cNvSpPr>
            <p:nvPr/>
          </p:nvSpPr>
          <p:spPr bwMode="auto">
            <a:xfrm>
              <a:off x="5048" y="3792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FF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48" name="Rectangle 214"/>
            <p:cNvSpPr>
              <a:spLocks noChangeArrowheads="1"/>
            </p:cNvSpPr>
            <p:nvPr/>
          </p:nvSpPr>
          <p:spPr bwMode="auto">
            <a:xfrm>
              <a:off x="400" y="4008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 i="1">
                  <a:solidFill>
                    <a:srgbClr val="00FF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49" name="Rectangle 215"/>
            <p:cNvSpPr>
              <a:spLocks noChangeArrowheads="1"/>
            </p:cNvSpPr>
            <p:nvPr/>
          </p:nvSpPr>
          <p:spPr bwMode="auto">
            <a:xfrm>
              <a:off x="2276" y="4008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FFFF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50" name="Rectangle 216"/>
            <p:cNvSpPr>
              <a:spLocks noChangeArrowheads="1"/>
            </p:cNvSpPr>
            <p:nvPr/>
          </p:nvSpPr>
          <p:spPr bwMode="auto">
            <a:xfrm>
              <a:off x="2909" y="4008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51" name="Rectangle 217"/>
            <p:cNvSpPr>
              <a:spLocks noChangeArrowheads="1"/>
            </p:cNvSpPr>
            <p:nvPr/>
          </p:nvSpPr>
          <p:spPr bwMode="auto">
            <a:xfrm>
              <a:off x="3558" y="4008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FFFF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52" name="Rectangle 218"/>
            <p:cNvSpPr>
              <a:spLocks noChangeArrowheads="1"/>
            </p:cNvSpPr>
            <p:nvPr/>
          </p:nvSpPr>
          <p:spPr bwMode="auto">
            <a:xfrm>
              <a:off x="4175" y="4008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53" name="Rectangle 219"/>
            <p:cNvSpPr>
              <a:spLocks noChangeArrowheads="1"/>
            </p:cNvSpPr>
            <p:nvPr/>
          </p:nvSpPr>
          <p:spPr bwMode="auto">
            <a:xfrm>
              <a:off x="4747" y="4008"/>
              <a:ext cx="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2300" b="1">
                  <a:solidFill>
                    <a:srgbClr val="00FF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654" name="Rectangle 227"/>
            <p:cNvSpPr>
              <a:spLocks noChangeArrowheads="1"/>
            </p:cNvSpPr>
            <p:nvPr/>
          </p:nvSpPr>
          <p:spPr bwMode="auto">
            <a:xfrm>
              <a:off x="2763" y="4224"/>
              <a:ext cx="15" cy="16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55" name="Line 229"/>
            <p:cNvSpPr>
              <a:spLocks noChangeShapeType="1"/>
            </p:cNvSpPr>
            <p:nvPr/>
          </p:nvSpPr>
          <p:spPr bwMode="auto">
            <a:xfrm>
              <a:off x="2763" y="4224"/>
              <a:ext cx="0" cy="16"/>
            </a:xfrm>
            <a:prstGeom prst="line">
              <a:avLst/>
            </a:prstGeom>
            <a:noFill/>
            <a:ln w="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56" name="Rectangle 232"/>
            <p:cNvSpPr>
              <a:spLocks noChangeArrowheads="1"/>
            </p:cNvSpPr>
            <p:nvPr/>
          </p:nvSpPr>
          <p:spPr bwMode="auto">
            <a:xfrm>
              <a:off x="3041" y="4224"/>
              <a:ext cx="15" cy="16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57" name="Line 233"/>
            <p:cNvSpPr>
              <a:spLocks noChangeShapeType="1"/>
            </p:cNvSpPr>
            <p:nvPr/>
          </p:nvSpPr>
          <p:spPr bwMode="auto">
            <a:xfrm>
              <a:off x="3041" y="4224"/>
              <a:ext cx="15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58" name="Line 234"/>
            <p:cNvSpPr>
              <a:spLocks noChangeShapeType="1"/>
            </p:cNvSpPr>
            <p:nvPr/>
          </p:nvSpPr>
          <p:spPr bwMode="auto">
            <a:xfrm>
              <a:off x="3041" y="4224"/>
              <a:ext cx="0" cy="16"/>
            </a:xfrm>
            <a:prstGeom prst="line">
              <a:avLst/>
            </a:prstGeom>
            <a:noFill/>
            <a:ln w="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59" name="Rectangle 237"/>
            <p:cNvSpPr>
              <a:spLocks noChangeArrowheads="1"/>
            </p:cNvSpPr>
            <p:nvPr/>
          </p:nvSpPr>
          <p:spPr bwMode="auto">
            <a:xfrm>
              <a:off x="4060" y="4224"/>
              <a:ext cx="15" cy="16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60" name="Line 243"/>
            <p:cNvSpPr>
              <a:spLocks noChangeShapeType="1"/>
            </p:cNvSpPr>
            <p:nvPr/>
          </p:nvSpPr>
          <p:spPr bwMode="auto">
            <a:xfrm>
              <a:off x="4284" y="4224"/>
              <a:ext cx="15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61" name="Rectangle 247"/>
            <p:cNvSpPr>
              <a:spLocks noChangeArrowheads="1"/>
            </p:cNvSpPr>
            <p:nvPr/>
          </p:nvSpPr>
          <p:spPr bwMode="auto">
            <a:xfrm>
              <a:off x="493" y="4247"/>
              <a:ext cx="3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solidFill>
                    <a:srgbClr val="000000"/>
                  </a:solidFill>
                </a:rPr>
                <a:t> </a:t>
              </a:r>
              <a:endParaRPr lang="en-GB">
                <a:latin typeface="Times New Roman" pitchFamily="18" charset="0"/>
              </a:endParaRPr>
            </a:p>
          </p:txBody>
        </p:sp>
      </p:grpSp>
      <p:sp>
        <p:nvSpPr>
          <p:cNvPr id="247" name="Rectangle 153"/>
          <p:cNvSpPr>
            <a:spLocks noChangeArrowheads="1"/>
          </p:cNvSpPr>
          <p:nvPr/>
        </p:nvSpPr>
        <p:spPr bwMode="auto">
          <a:xfrm>
            <a:off x="539750" y="5076825"/>
            <a:ext cx="1849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2600" b="1" i="1">
                <a:solidFill>
                  <a:srgbClr val="00FF00"/>
                </a:solidFill>
              </a:rPr>
              <a:t>Arterial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48" name="Rectangle 156"/>
          <p:cNvSpPr>
            <a:spLocks noChangeArrowheads="1"/>
          </p:cNvSpPr>
          <p:nvPr/>
        </p:nvSpPr>
        <p:spPr bwMode="auto">
          <a:xfrm>
            <a:off x="1717675" y="5084763"/>
            <a:ext cx="208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2600" b="1" i="1">
                <a:solidFill>
                  <a:srgbClr val="00FF00"/>
                </a:solidFill>
              </a:rPr>
              <a:t>Stiffness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49" name="Rectangle 162"/>
          <p:cNvSpPr>
            <a:spLocks noChangeArrowheads="1"/>
          </p:cNvSpPr>
          <p:nvPr/>
        </p:nvSpPr>
        <p:spPr bwMode="auto">
          <a:xfrm>
            <a:off x="539750" y="5445125"/>
            <a:ext cx="1687513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 i="1">
                <a:solidFill>
                  <a:srgbClr val="00FF00"/>
                </a:solidFill>
              </a:rPr>
              <a:t>   PWV (m/s)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50" name="Rectangle 164"/>
          <p:cNvSpPr>
            <a:spLocks noChangeArrowheads="1"/>
          </p:cNvSpPr>
          <p:nvPr/>
        </p:nvSpPr>
        <p:spPr bwMode="auto">
          <a:xfrm>
            <a:off x="3040063" y="5445125"/>
            <a:ext cx="9699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>
                <a:solidFill>
                  <a:srgbClr val="FFFF00"/>
                </a:solidFill>
              </a:rPr>
              <a:t>8.1±1.5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51" name="Rectangle 166"/>
          <p:cNvSpPr>
            <a:spLocks noChangeArrowheads="1"/>
          </p:cNvSpPr>
          <p:nvPr/>
        </p:nvSpPr>
        <p:spPr bwMode="auto">
          <a:xfrm>
            <a:off x="4437063" y="5445125"/>
            <a:ext cx="1698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>
                <a:solidFill>
                  <a:srgbClr val="FFFF00"/>
                </a:solidFill>
              </a:rPr>
              <a:t>&gt;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52" name="Rectangle 168"/>
          <p:cNvSpPr>
            <a:spLocks noChangeArrowheads="1"/>
          </p:cNvSpPr>
          <p:nvPr/>
        </p:nvSpPr>
        <p:spPr bwMode="auto">
          <a:xfrm>
            <a:off x="5062538" y="5445125"/>
            <a:ext cx="912812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>
                <a:solidFill>
                  <a:schemeClr val="tx2"/>
                </a:solidFill>
              </a:rPr>
              <a:t>7.2±1.2</a:t>
            </a:r>
            <a:endParaRPr lang="en-GB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53" name="Rectangle 170"/>
          <p:cNvSpPr>
            <a:spLocks noChangeArrowheads="1"/>
          </p:cNvSpPr>
          <p:nvPr/>
        </p:nvSpPr>
        <p:spPr bwMode="auto">
          <a:xfrm>
            <a:off x="6446838" y="5445125"/>
            <a:ext cx="1698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>
                <a:solidFill>
                  <a:srgbClr val="FFFF00"/>
                </a:solidFill>
              </a:rPr>
              <a:t>&lt;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54" name="Rectangle 172"/>
          <p:cNvSpPr>
            <a:spLocks noChangeArrowheads="1"/>
          </p:cNvSpPr>
          <p:nvPr/>
        </p:nvSpPr>
        <p:spPr bwMode="auto">
          <a:xfrm>
            <a:off x="6991349" y="5445125"/>
            <a:ext cx="1199785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GB" sz="2300" b="1" dirty="0" smtClean="0">
                <a:solidFill>
                  <a:srgbClr val="CCFFCC"/>
                </a:solidFill>
              </a:rPr>
              <a:t>7.8±1.4</a:t>
            </a:r>
            <a:endParaRPr lang="en-GB" dirty="0">
              <a:solidFill>
                <a:srgbClr val="CCFFCC"/>
              </a:solidFill>
              <a:latin typeface="Times New Roman" pitchFamily="18" charset="0"/>
            </a:endParaRPr>
          </a:p>
        </p:txBody>
      </p:sp>
      <p:sp>
        <p:nvSpPr>
          <p:cNvPr id="255" name="Rectangle 201"/>
          <p:cNvSpPr>
            <a:spLocks noChangeArrowheads="1"/>
          </p:cNvSpPr>
          <p:nvPr/>
        </p:nvSpPr>
        <p:spPr bwMode="auto">
          <a:xfrm>
            <a:off x="539750" y="6030913"/>
            <a:ext cx="1503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 i="1">
                <a:solidFill>
                  <a:srgbClr val="00FF00"/>
                </a:solidFill>
              </a:rPr>
              <a:t>   central BP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57" name="Rectangle 205"/>
          <p:cNvSpPr>
            <a:spLocks noChangeArrowheads="1"/>
          </p:cNvSpPr>
          <p:nvPr/>
        </p:nvSpPr>
        <p:spPr bwMode="auto">
          <a:xfrm>
            <a:off x="3040063" y="6030913"/>
            <a:ext cx="969962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>
                <a:solidFill>
                  <a:srgbClr val="FFFF00"/>
                </a:solidFill>
              </a:rPr>
              <a:t>125±19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58" name="Rectangle 208"/>
          <p:cNvSpPr>
            <a:spLocks noChangeArrowheads="1"/>
          </p:cNvSpPr>
          <p:nvPr/>
        </p:nvSpPr>
        <p:spPr bwMode="auto">
          <a:xfrm>
            <a:off x="5062538" y="6030913"/>
            <a:ext cx="969962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>
                <a:solidFill>
                  <a:srgbClr val="00FFFF"/>
                </a:solidFill>
              </a:rPr>
              <a:t>127±20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259" name="Rectangle 211"/>
          <p:cNvSpPr>
            <a:spLocks noChangeArrowheads="1"/>
          </p:cNvSpPr>
          <p:nvPr/>
        </p:nvSpPr>
        <p:spPr bwMode="auto">
          <a:xfrm>
            <a:off x="6950075" y="6030913"/>
            <a:ext cx="89693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2300" b="1" dirty="0">
                <a:solidFill>
                  <a:srgbClr val="CCFFCC"/>
                </a:solidFill>
              </a:rPr>
              <a:t>124±12</a:t>
            </a:r>
            <a:endParaRPr lang="en-GB" dirty="0">
              <a:solidFill>
                <a:srgbClr val="CCFFC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54" grpId="0"/>
      <p:bldP spid="255" grpId="0"/>
      <p:bldP spid="257" grpId="0"/>
      <p:bldP spid="258" grpId="0"/>
      <p:bldP spid="2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477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dirty="0" smtClean="0">
                <a:ea typeface="+mj-ea"/>
                <a:cs typeface="+mj-cs"/>
              </a:rPr>
              <a:t>Vitamin D levels by Ethnic group &amp; regression results for PWV</a:t>
            </a:r>
          </a:p>
        </p:txBody>
      </p:sp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133600"/>
            <a:ext cx="3324225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2339975"/>
            <a:ext cx="3271837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2420938"/>
            <a:ext cx="21939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7812088" y="3933825"/>
            <a:ext cx="647700" cy="574675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8" name="Straight Connector 7"/>
          <p:cNvCxnSpPr>
            <a:stCxn id="6" idx="3"/>
          </p:cNvCxnSpPr>
          <p:nvPr/>
        </p:nvCxnSpPr>
        <p:spPr>
          <a:xfrm rot="5400000">
            <a:off x="7169944" y="4779169"/>
            <a:ext cx="1092200" cy="382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867400" y="5445125"/>
            <a:ext cx="28400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>
                <a:solidFill>
                  <a:schemeClr val="tx2"/>
                </a:solidFill>
              </a:rPr>
              <a:t>Ethnic effect </a:t>
            </a:r>
          </a:p>
          <a:p>
            <a:pPr algn="ctr"/>
            <a:r>
              <a:rPr lang="en-GB">
                <a:solidFill>
                  <a:schemeClr val="tx2"/>
                </a:solidFill>
              </a:rPr>
              <a:t>diminished / absent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539750" y="5013325"/>
            <a:ext cx="151130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935831" y="5049044"/>
            <a:ext cx="1368425" cy="287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2" name="TextBox 14"/>
          <p:cNvSpPr txBox="1">
            <a:spLocks noChangeArrowheads="1"/>
          </p:cNvSpPr>
          <p:nvPr/>
        </p:nvSpPr>
        <p:spPr bwMode="auto">
          <a:xfrm>
            <a:off x="539750" y="5805488"/>
            <a:ext cx="1990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</a:rPr>
              <a:t>P&lt;0.01 lower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MRI sub-study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</a:rPr>
              <a:t>Randomly selected MRI study participants (n=47) consisting of 16 Caribbean, 13 Pakistani, and 18 European 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ea typeface="ＭＳ Ｐゴシック" charset="-128"/>
              </a:rPr>
              <a:t>Regional MR PWV derived from sagittal views</a:t>
            </a:r>
            <a:br>
              <a:rPr lang="en-US" sz="2800" dirty="0" smtClean="0">
                <a:ea typeface="ＭＳ Ｐゴシック" charset="-128"/>
              </a:rPr>
            </a:br>
            <a:r>
              <a:rPr lang="en-US" sz="2800" dirty="0" smtClean="0">
                <a:ea typeface="ＭＳ Ｐゴシック" charset="-128"/>
              </a:rPr>
              <a:t> (3 aortic paths - P</a:t>
            </a:r>
            <a:r>
              <a:rPr lang="en-US" sz="2800" baseline="-25000" dirty="0" smtClean="0">
                <a:ea typeface="ＭＳ Ｐゴシック" charset="-128"/>
              </a:rPr>
              <a:t>1</a:t>
            </a:r>
            <a:r>
              <a:rPr lang="en-US" sz="2800" dirty="0" smtClean="0">
                <a:ea typeface="ＭＳ Ｐゴシック" charset="-128"/>
              </a:rPr>
              <a:t>P</a:t>
            </a:r>
            <a:r>
              <a:rPr lang="en-US" sz="2800" baseline="-25000" dirty="0" smtClean="0">
                <a:ea typeface="ＭＳ Ｐゴシック" charset="-128"/>
              </a:rPr>
              <a:t>2</a:t>
            </a:r>
            <a:r>
              <a:rPr lang="en-US" sz="2800" dirty="0" smtClean="0">
                <a:ea typeface="ＭＳ Ｐゴシック" charset="-128"/>
              </a:rPr>
              <a:t>, P</a:t>
            </a:r>
            <a:r>
              <a:rPr lang="en-US" sz="2800" baseline="-25000" dirty="0" smtClean="0">
                <a:ea typeface="ＭＳ Ｐゴシック" charset="-128"/>
              </a:rPr>
              <a:t>2</a:t>
            </a:r>
            <a:r>
              <a:rPr lang="en-US" sz="2800" dirty="0" smtClean="0">
                <a:ea typeface="ＭＳ Ｐゴシック" charset="-128"/>
              </a:rPr>
              <a:t>P</a:t>
            </a:r>
            <a:r>
              <a:rPr lang="en-US" sz="2800" baseline="-25000" dirty="0" smtClean="0">
                <a:ea typeface="ＭＳ Ｐゴシック" charset="-128"/>
              </a:rPr>
              <a:t>3</a:t>
            </a:r>
            <a:r>
              <a:rPr lang="en-US" sz="2800" dirty="0" smtClean="0">
                <a:ea typeface="ＭＳ Ｐゴシック" charset="-128"/>
              </a:rPr>
              <a:t>, and P</a:t>
            </a:r>
            <a:r>
              <a:rPr lang="en-US" sz="2800" baseline="-25000" dirty="0" smtClean="0">
                <a:ea typeface="ＭＳ Ｐゴシック" charset="-128"/>
              </a:rPr>
              <a:t>1</a:t>
            </a:r>
            <a:r>
              <a:rPr lang="en-US" sz="2800" dirty="0" smtClean="0">
                <a:ea typeface="ＭＳ Ｐゴシック" charset="-128"/>
              </a:rPr>
              <a:t>P</a:t>
            </a:r>
            <a:r>
              <a:rPr lang="en-US" sz="2800" baseline="-25000" dirty="0" smtClean="0">
                <a:ea typeface="ＭＳ Ｐゴシック" charset="-128"/>
              </a:rPr>
              <a:t>3</a:t>
            </a:r>
            <a:r>
              <a:rPr lang="en-US" sz="2800" dirty="0" smtClean="0">
                <a:ea typeface="ＭＳ Ｐゴシック" charset="-128"/>
              </a:rPr>
              <a:t>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87825" cy="4525963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18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18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700" dirty="0" smtClean="0">
                <a:ea typeface="+mn-ea"/>
                <a:cs typeface="+mn-cs"/>
              </a:rPr>
              <a:t>The </a:t>
            </a:r>
            <a:r>
              <a:rPr lang="en-US" sz="2700" dirty="0">
                <a:ea typeface="+mn-ea"/>
                <a:cs typeface="+mn-cs"/>
              </a:rPr>
              <a:t>MR protocol for PWV measurement used a 1.5-T Philips </a:t>
            </a:r>
            <a:r>
              <a:rPr lang="en-US" sz="2700" dirty="0" err="1">
                <a:ea typeface="+mn-ea"/>
                <a:cs typeface="+mn-cs"/>
              </a:rPr>
              <a:t>Intera</a:t>
            </a:r>
            <a:r>
              <a:rPr lang="en-US" sz="2700" dirty="0">
                <a:ea typeface="+mn-ea"/>
                <a:cs typeface="+mn-cs"/>
              </a:rPr>
              <a:t> scanner to acquire </a:t>
            </a:r>
            <a:r>
              <a:rPr lang="en-US" sz="2700" dirty="0">
                <a:solidFill>
                  <a:srgbClr val="FFFF00"/>
                </a:solidFill>
                <a:ea typeface="+mn-ea"/>
                <a:cs typeface="+mn-cs"/>
              </a:rPr>
              <a:t>2 consecutive </a:t>
            </a:r>
            <a:r>
              <a:rPr lang="en-US" sz="2700" dirty="0" smtClean="0">
                <a:solidFill>
                  <a:srgbClr val="FFFF00"/>
                </a:solidFill>
                <a:ea typeface="+mn-ea"/>
                <a:cs typeface="+mn-cs"/>
              </a:rPr>
              <a:t>transverse images</a:t>
            </a:r>
            <a:r>
              <a:rPr lang="en-US" sz="2700" dirty="0" smtClean="0">
                <a:ea typeface="+mn-ea"/>
                <a:cs typeface="+mn-cs"/>
              </a:rPr>
              <a:t>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3300" dirty="0" smtClean="0">
                <a:ea typeface="+mn-ea"/>
              </a:rPr>
              <a:t>One from aortic </a:t>
            </a:r>
            <a:r>
              <a:rPr lang="en-US" sz="3300" dirty="0">
                <a:ea typeface="+mn-ea"/>
              </a:rPr>
              <a:t>arch </a:t>
            </a:r>
            <a:r>
              <a:rPr lang="en-US" sz="3300" dirty="0" smtClean="0">
                <a:solidFill>
                  <a:srgbClr val="FFFF00"/>
                </a:solidFill>
                <a:ea typeface="+mn-ea"/>
              </a:rPr>
              <a:t>at level of pulmonary artery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3300" dirty="0" smtClean="0">
                <a:ea typeface="+mn-ea"/>
              </a:rPr>
              <a:t>The other </a:t>
            </a:r>
            <a:r>
              <a:rPr lang="en-US" sz="3300" dirty="0" smtClean="0">
                <a:solidFill>
                  <a:srgbClr val="FFFF00"/>
                </a:solidFill>
                <a:ea typeface="+mn-ea"/>
              </a:rPr>
              <a:t>2cm above the aortic bifurcation</a:t>
            </a:r>
            <a:r>
              <a:rPr lang="en-US" sz="3300" dirty="0" smtClean="0">
                <a:ea typeface="+mn-ea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1800" dirty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18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1800" dirty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1800" dirty="0">
              <a:ea typeface="+mn-ea"/>
              <a:cs typeface="+mn-cs"/>
            </a:endParaRPr>
          </a:p>
        </p:txBody>
      </p:sp>
      <p:pic>
        <p:nvPicPr>
          <p:cNvPr id="30723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t="133" b="-50"/>
          <a:stretch>
            <a:fillRect/>
          </a:stretch>
        </p:blipFill>
        <p:spPr>
          <a:xfrm>
            <a:off x="457200" y="1600200"/>
            <a:ext cx="4038600" cy="4916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charset="-128"/>
              </a:rPr>
              <a:t>Regional PWV profiles across ethnicity. </a:t>
            </a:r>
            <a:br>
              <a:rPr lang="en-US" sz="3600" dirty="0" smtClean="0">
                <a:ea typeface="ＭＳ Ｐゴシック" charset="-128"/>
              </a:rPr>
            </a:br>
            <a:endParaRPr lang="en-US" sz="3600" dirty="0" smtClean="0">
              <a:ea typeface="ＭＳ Ｐゴシック" charset="-128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1747838"/>
            <a:ext cx="8924925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2771" name="TextBox 5"/>
          <p:cNvSpPr txBox="1">
            <a:spLocks noChangeArrowheads="1"/>
          </p:cNvSpPr>
          <p:nvPr/>
        </p:nvSpPr>
        <p:spPr bwMode="auto">
          <a:xfrm>
            <a:off x="0" y="6072188"/>
            <a:ext cx="91360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Age-SBP adjusted mean </a:t>
            </a:r>
            <a:r>
              <a:rPr lang="en-US" dirty="0" err="1">
                <a:solidFill>
                  <a:srgbClr val="FFFF00"/>
                </a:solidFill>
              </a:rPr>
              <a:t>desPWV</a:t>
            </a:r>
            <a:r>
              <a:rPr lang="en-US" baseline="-25000" dirty="0" err="1">
                <a:solidFill>
                  <a:srgbClr val="FFFF00"/>
                </a:solidFill>
              </a:rPr>
              <a:t>MR</a:t>
            </a:r>
            <a:r>
              <a:rPr lang="en-US" dirty="0">
                <a:solidFill>
                  <a:srgbClr val="FFFF00"/>
                </a:solidFill>
              </a:rPr>
              <a:t> in SAs was 0.7 m/s (0.3 m/s) and 0.8 m/s (0.3 m/s) </a:t>
            </a:r>
            <a:r>
              <a:rPr lang="en-US" dirty="0" smtClean="0">
                <a:solidFill>
                  <a:srgbClr val="FFFF00"/>
                </a:solidFill>
              </a:rPr>
              <a:t>greater </a:t>
            </a:r>
            <a:r>
              <a:rPr lang="en-US" dirty="0">
                <a:solidFill>
                  <a:srgbClr val="FFFF00"/>
                </a:solidFill>
              </a:rPr>
              <a:t>than in </a:t>
            </a:r>
            <a:r>
              <a:rPr lang="en-US" dirty="0" err="1">
                <a:solidFill>
                  <a:srgbClr val="FFFF00"/>
                </a:solidFill>
              </a:rPr>
              <a:t>AfCs</a:t>
            </a:r>
            <a:r>
              <a:rPr lang="en-US" dirty="0">
                <a:solidFill>
                  <a:srgbClr val="FFFF00"/>
                </a:solidFill>
              </a:rPr>
              <a:t> and Europeans, respectively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 smtClean="0">
                <a:ea typeface="+mj-ea"/>
                <a:cs typeface="+mj-cs"/>
              </a:rPr>
              <a:t>Are the larger sample PWV data by Arteriograph replicated by MR?</a:t>
            </a:r>
            <a:br>
              <a:rPr lang="en-GB" sz="3600" dirty="0" smtClean="0">
                <a:ea typeface="+mj-ea"/>
                <a:cs typeface="+mj-cs"/>
              </a:rPr>
            </a:br>
            <a:r>
              <a:rPr lang="en-GB" sz="3600" dirty="0" smtClean="0">
                <a:ea typeface="+mj-ea"/>
                <a:cs typeface="+mj-cs"/>
              </a:rPr>
              <a:t/>
            </a:r>
            <a:br>
              <a:rPr lang="en-GB" sz="3600" dirty="0" smtClean="0">
                <a:ea typeface="+mj-ea"/>
                <a:cs typeface="+mj-cs"/>
              </a:rPr>
            </a:br>
            <a:r>
              <a:rPr lang="en-GB" sz="3600" dirty="0" smtClean="0">
                <a:ea typeface="+mj-ea"/>
                <a:cs typeface="+mj-cs"/>
              </a:rPr>
              <a:t/>
            </a:r>
            <a:br>
              <a:rPr lang="en-GB" sz="3600" dirty="0" smtClean="0">
                <a:ea typeface="+mj-ea"/>
                <a:cs typeface="+mj-cs"/>
              </a:rPr>
            </a:br>
            <a:r>
              <a:rPr lang="en-GB" sz="3600" dirty="0" smtClean="0">
                <a:ea typeface="+mj-ea"/>
                <a:cs typeface="+mj-cs"/>
              </a:rPr>
              <a:t/>
            </a:r>
            <a:br>
              <a:rPr lang="en-GB" sz="3600" dirty="0" smtClean="0">
                <a:ea typeface="+mj-ea"/>
                <a:cs typeface="+mj-cs"/>
              </a:rPr>
            </a:br>
            <a:endParaRPr lang="en-GB" sz="3600" dirty="0">
              <a:ea typeface="+mj-ea"/>
              <a:cs typeface="+mj-cs"/>
            </a:endParaRPr>
          </a:p>
        </p:txBody>
      </p:sp>
      <p:sp>
        <p:nvSpPr>
          <p:cNvPr id="33799" name="TextBox 9"/>
          <p:cNvSpPr txBox="1">
            <a:spLocks noChangeArrowheads="1"/>
          </p:cNvSpPr>
          <p:nvPr/>
        </p:nvSpPr>
        <p:spPr bwMode="auto">
          <a:xfrm>
            <a:off x="4932363" y="6092825"/>
            <a:ext cx="36210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Hypertension – Aug 2011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7050" y="3565525"/>
            <a:ext cx="18669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0300" y="3613150"/>
            <a:ext cx="20955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87863" y="3638550"/>
            <a:ext cx="21812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8450" y="3638550"/>
            <a:ext cx="1905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Group 8"/>
          <p:cNvGrpSpPr>
            <a:grpSpLocks/>
          </p:cNvGrpSpPr>
          <p:nvPr/>
        </p:nvGrpSpPr>
        <p:grpSpPr bwMode="auto">
          <a:xfrm>
            <a:off x="1093470" y="2259744"/>
            <a:ext cx="7277100" cy="503237"/>
            <a:chOff x="395536" y="4797152"/>
            <a:chExt cx="7277100" cy="504056"/>
          </a:xfrm>
        </p:grpSpPr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95536" y="4797152"/>
              <a:ext cx="72771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19672" y="5034508"/>
              <a:ext cx="41719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Summary</a:t>
            </a:r>
            <a:br>
              <a:rPr lang="en-US" dirty="0" smtClean="0">
                <a:ea typeface="+mj-ea"/>
                <a:cs typeface="+mj-cs"/>
              </a:rPr>
            </a:br>
            <a:endParaRPr lang="en-US" dirty="0">
              <a:ea typeface="+mj-ea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23988"/>
            <a:ext cx="8229600" cy="5089525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</a:pPr>
            <a:endParaRPr lang="en-US" sz="2200" dirty="0" smtClean="0">
              <a:ea typeface="ＭＳ Ｐゴシック" charset="-128"/>
            </a:endParaRPr>
          </a:p>
          <a:p>
            <a:pPr eaLnBrk="1" hangingPunct="1">
              <a:lnSpc>
                <a:spcPct val="130000"/>
              </a:lnSpc>
            </a:pPr>
            <a:r>
              <a:rPr lang="en-US" sz="2200" dirty="0" smtClean="0">
                <a:ea typeface="ＭＳ Ｐゴシック" charset="-128"/>
              </a:rPr>
              <a:t>Consistent with CVD risk among UK Caribbean, South Asian and Europeans…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2000" dirty="0" smtClean="0">
                <a:ea typeface="ＭＳ Ｐゴシック" charset="-128"/>
              </a:rPr>
              <a:t>SA men had higher (descending) aPWV, despite slightly lower distending BPs, using a single point arm based device (calibrated via MR)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2000" dirty="0" smtClean="0">
                <a:ea typeface="ＭＳ Ｐゴシック" charset="-128"/>
              </a:rPr>
              <a:t>These changes were confirmed on an MR imaged sub-sample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2000" dirty="0" smtClean="0">
                <a:ea typeface="ＭＳ Ｐゴシック" charset="-128"/>
              </a:rPr>
              <a:t>Plasma vitamin D levels are related to aPWV </a:t>
            </a:r>
            <a:r>
              <a:rPr lang="en-GB" sz="2000" dirty="0" smtClean="0">
                <a:solidFill>
                  <a:schemeClr val="tx2"/>
                </a:solidFill>
                <a:ea typeface="ＭＳ Ｐゴシック" charset="-128"/>
              </a:rPr>
              <a:t>&amp; account for much of the ethnic difference in </a:t>
            </a:r>
            <a:r>
              <a:rPr lang="en-GB" sz="2000" dirty="0" err="1" smtClean="0">
                <a:solidFill>
                  <a:schemeClr val="tx2"/>
                </a:solidFill>
                <a:ea typeface="ＭＳ Ｐゴシック" charset="-128"/>
              </a:rPr>
              <a:t>aPWV</a:t>
            </a:r>
            <a:endParaRPr lang="en-GB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eaLnBrk="1" hangingPunct="1">
              <a:lnSpc>
                <a:spcPct val="130000"/>
              </a:lnSpc>
            </a:pPr>
            <a:endParaRPr lang="en-US" sz="2200" dirty="0" smtClean="0">
              <a:ea typeface="ＭＳ Ｐゴシック" charset="-128"/>
            </a:endParaRPr>
          </a:p>
          <a:p>
            <a:pPr eaLnBrk="1" hangingPunct="1">
              <a:lnSpc>
                <a:spcPct val="130000"/>
              </a:lnSpc>
            </a:pPr>
            <a:endParaRPr lang="en-US" sz="2200" dirty="0" smtClean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Thank  You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2708275"/>
            <a:ext cx="3671887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5226050"/>
            <a:ext cx="47795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800" dirty="0"/>
              <a:t>Flow curves from 3 sections</a:t>
            </a:r>
          </a:p>
          <a:p>
            <a:pPr algn="ctr"/>
            <a:r>
              <a:rPr lang="en-GB" sz="1800" dirty="0"/>
              <a:t>(Transit </a:t>
            </a:r>
            <a:r>
              <a:rPr lang="en-GB" sz="1800" dirty="0" smtClean="0"/>
              <a:t>time derived from P1P2, P2P3 and P1P3)</a:t>
            </a:r>
            <a:endParaRPr lang="en-GB" sz="1800" dirty="0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4381500" y="3886200"/>
            <a:ext cx="647700" cy="431800"/>
          </a:xfrm>
          <a:prstGeom prst="lef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667000"/>
            <a:ext cx="3851275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92133" y="476250"/>
            <a:ext cx="82009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Arrival times of the aortic pulse waves were computed from the </a:t>
            </a:r>
            <a:endParaRPr lang="en-US" sz="2400" dirty="0" smtClean="0"/>
          </a:p>
          <a:p>
            <a:pPr algn="ctr"/>
            <a:r>
              <a:rPr lang="en-US" sz="2400" dirty="0" smtClean="0"/>
              <a:t>3 </a:t>
            </a:r>
            <a:r>
              <a:rPr lang="en-US" sz="2400" dirty="0"/>
              <a:t>flow-time curves recorded at the 3 points: P</a:t>
            </a:r>
            <a:r>
              <a:rPr lang="en-US" sz="2400" baseline="-25000" dirty="0"/>
              <a:t>1</a:t>
            </a:r>
            <a:r>
              <a:rPr lang="en-US" sz="2400" dirty="0"/>
              <a:t>, P</a:t>
            </a:r>
            <a:r>
              <a:rPr lang="en-US" sz="2400" baseline="-25000" dirty="0"/>
              <a:t>2</a:t>
            </a:r>
            <a:r>
              <a:rPr lang="en-US" sz="2400" dirty="0"/>
              <a:t>, and P</a:t>
            </a:r>
            <a:r>
              <a:rPr lang="en-US" sz="2400" baseline="-25000" dirty="0"/>
              <a:t>3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943" y="6188222"/>
            <a:ext cx="4867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10% of the  slope of the flow wave from each  site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901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792163"/>
          </a:xfrm>
        </p:spPr>
        <p:txBody>
          <a:bodyPr/>
          <a:lstStyle/>
          <a:p>
            <a:r>
              <a:rPr lang="en-GB" sz="3200" b="1" smtClean="0"/>
              <a:t>Multiple regression model:  </a:t>
            </a:r>
            <a:br>
              <a:rPr lang="en-GB" sz="3200" b="1" smtClean="0"/>
            </a:br>
            <a:r>
              <a:rPr lang="en-GB" sz="3200" b="1" smtClean="0"/>
              <a:t>risk factors related to aortic stiffness = Pulse Wave Velocity (R</a:t>
            </a:r>
            <a:r>
              <a:rPr lang="en-GB" sz="3200" b="1" baseline="30000" smtClean="0"/>
              <a:t>2</a:t>
            </a:r>
            <a:r>
              <a:rPr lang="en-GB" sz="3200" b="1" smtClean="0"/>
              <a:t>=0.36).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889348" y="1571625"/>
          <a:ext cx="7947787" cy="5138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4" imgW="6332646" imgH="4093769" progId="Word.Document.8">
                  <p:embed/>
                </p:oleObj>
              </mc:Choice>
              <mc:Fallback>
                <p:oleObj name="Document" r:id="rId4" imgW="6332646" imgH="4093769" progId="Word.Document.8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348" y="1571625"/>
                        <a:ext cx="7947787" cy="51384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190897" y="5361140"/>
            <a:ext cx="1646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 b="1" dirty="0">
                <a:solidFill>
                  <a:srgbClr val="00FF00"/>
                </a:solidFill>
              </a:rPr>
              <a:t># </a:t>
            </a:r>
            <a:r>
              <a:rPr lang="en-GB" sz="2200" b="1" dirty="0" err="1">
                <a:solidFill>
                  <a:srgbClr val="00FF00"/>
                </a:solidFill>
              </a:rPr>
              <a:t>vs</a:t>
            </a:r>
            <a:endParaRPr lang="en-GB" sz="2200" b="1" dirty="0">
              <a:solidFill>
                <a:srgbClr val="00FF00"/>
              </a:solidFill>
            </a:endParaRPr>
          </a:p>
          <a:p>
            <a:r>
              <a:rPr lang="en-GB" sz="2200" b="1" dirty="0" err="1">
                <a:solidFill>
                  <a:srgbClr val="00FF00"/>
                </a:solidFill>
              </a:rPr>
              <a:t>Af</a:t>
            </a:r>
            <a:r>
              <a:rPr lang="en-GB" sz="2200" b="1" dirty="0">
                <a:solidFill>
                  <a:srgbClr val="00FF00"/>
                </a:solidFill>
              </a:rPr>
              <a:t> </a:t>
            </a:r>
            <a:r>
              <a:rPr lang="en-GB" sz="2200" b="1" dirty="0" err="1">
                <a:solidFill>
                  <a:srgbClr val="00FF00"/>
                </a:solidFill>
              </a:rPr>
              <a:t>C’beans</a:t>
            </a:r>
            <a:endParaRPr lang="en-GB" sz="22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435600" y="1916113"/>
            <a:ext cx="3024188" cy="3313112"/>
            <a:chOff x="3061" y="799"/>
            <a:chExt cx="1633" cy="1825"/>
          </a:xfrm>
        </p:grpSpPr>
        <p:pic>
          <p:nvPicPr>
            <p:cNvPr id="18450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44431" t="53038" r="22350" b="4024"/>
            <a:stretch>
              <a:fillRect/>
            </a:stretch>
          </p:blipFill>
          <p:spPr bwMode="auto">
            <a:xfrm>
              <a:off x="3061" y="799"/>
              <a:ext cx="1633" cy="1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1" name="Line 4"/>
            <p:cNvSpPr>
              <a:spLocks noChangeShapeType="1"/>
            </p:cNvSpPr>
            <p:nvPr/>
          </p:nvSpPr>
          <p:spPr bwMode="auto">
            <a:xfrm>
              <a:off x="3672" y="1377"/>
              <a:ext cx="801" cy="82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52" name="Line 5"/>
            <p:cNvSpPr>
              <a:spLocks noChangeShapeType="1"/>
            </p:cNvSpPr>
            <p:nvPr/>
          </p:nvSpPr>
          <p:spPr bwMode="auto">
            <a:xfrm>
              <a:off x="3833" y="2432"/>
              <a:ext cx="499" cy="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3686175" y="5824538"/>
            <a:ext cx="311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/>
              <a:t>Abdominal aorta (bifurcation)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3687763" y="1792288"/>
            <a:ext cx="127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/>
              <a:t>Aortic arch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042988" y="981075"/>
            <a:ext cx="2660650" cy="2736850"/>
            <a:chOff x="657" y="618"/>
            <a:chExt cx="1676" cy="1724"/>
          </a:xfrm>
        </p:grpSpPr>
        <p:pic>
          <p:nvPicPr>
            <p:cNvPr id="18447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44431" t="10336" r="22350" b="46962"/>
            <a:stretch>
              <a:fillRect/>
            </a:stretch>
          </p:blipFill>
          <p:spPr bwMode="auto">
            <a:xfrm>
              <a:off x="657" y="618"/>
              <a:ext cx="1676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8" name="Text Box 10"/>
            <p:cNvSpPr txBox="1">
              <a:spLocks noChangeArrowheads="1"/>
            </p:cNvSpPr>
            <p:nvPr/>
          </p:nvSpPr>
          <p:spPr bwMode="auto">
            <a:xfrm>
              <a:off x="1278" y="120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800"/>
                <a:t>1</a:t>
              </a:r>
            </a:p>
          </p:txBody>
        </p:sp>
        <p:sp>
          <p:nvSpPr>
            <p:cNvPr id="18449" name="Text Box 11"/>
            <p:cNvSpPr txBox="1">
              <a:spLocks noChangeArrowheads="1"/>
            </p:cNvSpPr>
            <p:nvPr/>
          </p:nvSpPr>
          <p:spPr bwMode="auto">
            <a:xfrm>
              <a:off x="1565" y="184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800">
                  <a:solidFill>
                    <a:srgbClr val="9933FF"/>
                  </a:solidFill>
                </a:rPr>
                <a:t>2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133475" y="3789363"/>
            <a:ext cx="2547938" cy="2709862"/>
            <a:chOff x="714" y="2387"/>
            <a:chExt cx="1605" cy="1707"/>
          </a:xfrm>
        </p:grpSpPr>
        <p:pic>
          <p:nvPicPr>
            <p:cNvPr id="18445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 l="11809" t="53616" r="56340" b="4024"/>
            <a:stretch>
              <a:fillRect/>
            </a:stretch>
          </p:blipFill>
          <p:spPr bwMode="auto">
            <a:xfrm>
              <a:off x="714" y="2387"/>
              <a:ext cx="1605" cy="1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1655" y="297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800">
                  <a:solidFill>
                    <a:srgbClr val="FFFF00"/>
                  </a:solidFill>
                </a:rPr>
                <a:t>3</a:t>
              </a:r>
            </a:p>
          </p:txBody>
        </p:sp>
      </p:grpSp>
      <p:sp>
        <p:nvSpPr>
          <p:cNvPr id="18439" name="Line 15"/>
          <p:cNvSpPr>
            <a:spLocks noChangeShapeType="1"/>
          </p:cNvSpPr>
          <p:nvPr/>
        </p:nvSpPr>
        <p:spPr bwMode="auto">
          <a:xfrm flipH="1" flipV="1">
            <a:off x="3203575" y="2565400"/>
            <a:ext cx="3311525" cy="431800"/>
          </a:xfrm>
          <a:prstGeom prst="line">
            <a:avLst/>
          </a:prstGeom>
          <a:noFill/>
          <a:ln w="349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8440" name="Line 16"/>
          <p:cNvSpPr>
            <a:spLocks noChangeShapeType="1"/>
          </p:cNvSpPr>
          <p:nvPr/>
        </p:nvSpPr>
        <p:spPr bwMode="auto">
          <a:xfrm flipH="1" flipV="1">
            <a:off x="3276600" y="4868863"/>
            <a:ext cx="3527425" cy="73025"/>
          </a:xfrm>
          <a:prstGeom prst="line">
            <a:avLst/>
          </a:prstGeom>
          <a:noFill/>
          <a:ln w="349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8441" name="Text Box 17"/>
          <p:cNvSpPr txBox="1">
            <a:spLocks noChangeArrowheads="1"/>
          </p:cNvSpPr>
          <p:nvPr/>
        </p:nvSpPr>
        <p:spPr bwMode="auto">
          <a:xfrm>
            <a:off x="6746875" y="28003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/>
              <a:t>1</a:t>
            </a:r>
          </a:p>
        </p:txBody>
      </p:sp>
      <p:sp>
        <p:nvSpPr>
          <p:cNvPr id="18442" name="Text Box 18"/>
          <p:cNvSpPr txBox="1">
            <a:spLocks noChangeArrowheads="1"/>
          </p:cNvSpPr>
          <p:nvPr/>
        </p:nvSpPr>
        <p:spPr bwMode="auto">
          <a:xfrm>
            <a:off x="7356475" y="28717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>
                <a:solidFill>
                  <a:srgbClr val="9933FF"/>
                </a:solidFill>
              </a:rPr>
              <a:t>2</a:t>
            </a:r>
          </a:p>
        </p:txBody>
      </p:sp>
      <p:sp>
        <p:nvSpPr>
          <p:cNvPr id="18443" name="Text Box 19"/>
          <p:cNvSpPr txBox="1">
            <a:spLocks noChangeArrowheads="1"/>
          </p:cNvSpPr>
          <p:nvPr/>
        </p:nvSpPr>
        <p:spPr bwMode="auto">
          <a:xfrm>
            <a:off x="7069138" y="4575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>
                <a:solidFill>
                  <a:srgbClr val="FFCC00"/>
                </a:solidFill>
              </a:rPr>
              <a:t>3</a:t>
            </a:r>
          </a:p>
        </p:txBody>
      </p:sp>
      <p:sp>
        <p:nvSpPr>
          <p:cNvPr id="18444" name="Text Box 20"/>
          <p:cNvSpPr txBox="1">
            <a:spLocks noChangeArrowheads="1"/>
          </p:cNvSpPr>
          <p:nvPr/>
        </p:nvSpPr>
        <p:spPr bwMode="auto">
          <a:xfrm>
            <a:off x="1887538" y="250825"/>
            <a:ext cx="5937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tx2"/>
                </a:solidFill>
              </a:rPr>
              <a:t>Making PWV measures by MRI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1124</TotalTime>
  <Words>983</Words>
  <Application>Microsoft Office PowerPoint</Application>
  <PresentationFormat>On-screen Show (4:3)</PresentationFormat>
  <Paragraphs>235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Twilight</vt:lpstr>
      <vt:lpstr>Document</vt:lpstr>
      <vt:lpstr>Ethnic differences in aortic pulse wave velocity occur in the descending aorta independent of blood pressure and may be related to vitamin D</vt:lpstr>
      <vt:lpstr>Background</vt:lpstr>
      <vt:lpstr>Meta-analysis of CVD incidence and mortality</vt:lpstr>
      <vt:lpstr>Reduced odds (24%) of hypertension for the highest vs. the lowest category of vitamin D</vt:lpstr>
      <vt:lpstr>Most of Northern Europe vitamin D deplete or deficient through winter  - and beyond</vt:lpstr>
      <vt:lpstr>Study Aims &amp; Hypotheses  </vt:lpstr>
      <vt:lpstr>Study participants</vt:lpstr>
      <vt:lpstr>The Arteriograph device was used to measure arterial stiffness indices, including total aPWV</vt:lpstr>
      <vt:lpstr>Arteriograph aPWV estimates calibrated with MRI-derived Aortic Lengths</vt:lpstr>
      <vt:lpstr>Study Characteristics by ethnicity </vt:lpstr>
      <vt:lpstr>Vitamin D levels by Ethnic group &amp; regression results for PWV</vt:lpstr>
      <vt:lpstr>MRI sub-study</vt:lpstr>
      <vt:lpstr>Regional MR PWV derived from sagittal views  (3 aortic paths - P1P2, P2P3, and P1P3)</vt:lpstr>
      <vt:lpstr>Regional PWV profiles across ethnicity.  </vt:lpstr>
      <vt:lpstr>Are the larger sample PWV data by Arteriograph replicated by MR?    </vt:lpstr>
      <vt:lpstr>Summary </vt:lpstr>
      <vt:lpstr>Thank  You</vt:lpstr>
      <vt:lpstr>PowerPoint Presentation</vt:lpstr>
      <vt:lpstr>Multiple regression model:   risk factors related to aortic stiffness = Pulse Wave Velocity (R2=0.36).</vt:lpstr>
      <vt:lpstr>PowerPoint Presentation</vt:lpstr>
    </vt:vector>
  </TitlesOfParts>
  <Company>University of Manchester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Ethnic differences in aortic pulse wave velocity occur in the descending aorta independent of blood pressure and may be related to vitamin D</dc:title>
  <dc:creator>SG Anderson</dc:creator>
  <cp:lastModifiedBy>Windows User</cp:lastModifiedBy>
  <cp:revision>26</cp:revision>
  <dcterms:created xsi:type="dcterms:W3CDTF">2011-09-11T23:11:28Z</dcterms:created>
  <dcterms:modified xsi:type="dcterms:W3CDTF">2016-09-29T00:40:54Z</dcterms:modified>
</cp:coreProperties>
</file>